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6"/>
  </p:notesMasterIdLst>
  <p:handoutMasterIdLst>
    <p:handoutMasterId r:id="rId147"/>
  </p:handoutMasterIdLst>
  <p:sldIdLst>
    <p:sldId id="478" r:id="rId2"/>
    <p:sldId id="481" r:id="rId3"/>
    <p:sldId id="493" r:id="rId4"/>
    <p:sldId id="483" r:id="rId5"/>
    <p:sldId id="904" r:id="rId6"/>
    <p:sldId id="907" r:id="rId7"/>
    <p:sldId id="912" r:id="rId8"/>
    <p:sldId id="905" r:id="rId9"/>
    <p:sldId id="906" r:id="rId10"/>
    <p:sldId id="911" r:id="rId11"/>
    <p:sldId id="910" r:id="rId12"/>
    <p:sldId id="909" r:id="rId13"/>
    <p:sldId id="908" r:id="rId14"/>
    <p:sldId id="917" r:id="rId15"/>
    <p:sldId id="916" r:id="rId16"/>
    <p:sldId id="923" r:id="rId17"/>
    <p:sldId id="920" r:id="rId18"/>
    <p:sldId id="921" r:id="rId19"/>
    <p:sldId id="922" r:id="rId20"/>
    <p:sldId id="919" r:id="rId21"/>
    <p:sldId id="924" r:id="rId22"/>
    <p:sldId id="918" r:id="rId23"/>
    <p:sldId id="915" r:id="rId24"/>
    <p:sldId id="936" r:id="rId25"/>
    <p:sldId id="927" r:id="rId26"/>
    <p:sldId id="926" r:id="rId27"/>
    <p:sldId id="928" r:id="rId28"/>
    <p:sldId id="929" r:id="rId29"/>
    <p:sldId id="930" r:id="rId30"/>
    <p:sldId id="934" r:id="rId31"/>
    <p:sldId id="914" r:id="rId32"/>
    <p:sldId id="935" r:id="rId33"/>
    <p:sldId id="953" r:id="rId34"/>
    <p:sldId id="925" r:id="rId35"/>
    <p:sldId id="933" r:id="rId36"/>
    <p:sldId id="932" r:id="rId37"/>
    <p:sldId id="942" r:id="rId38"/>
    <p:sldId id="946" r:id="rId39"/>
    <p:sldId id="947" r:id="rId40"/>
    <p:sldId id="945" r:id="rId41"/>
    <p:sldId id="944" r:id="rId42"/>
    <p:sldId id="943" r:id="rId43"/>
    <p:sldId id="941" r:id="rId44"/>
    <p:sldId id="940" r:id="rId45"/>
    <p:sldId id="939" r:id="rId46"/>
    <p:sldId id="938" r:id="rId47"/>
    <p:sldId id="937" r:id="rId48"/>
    <p:sldId id="952" r:id="rId49"/>
    <p:sldId id="951" r:id="rId50"/>
    <p:sldId id="950" r:id="rId51"/>
    <p:sldId id="948" r:id="rId52"/>
    <p:sldId id="931" r:id="rId53"/>
    <p:sldId id="959" r:id="rId54"/>
    <p:sldId id="958" r:id="rId55"/>
    <p:sldId id="957" r:id="rId56"/>
    <p:sldId id="955" r:id="rId57"/>
    <p:sldId id="954" r:id="rId58"/>
    <p:sldId id="956" r:id="rId59"/>
    <p:sldId id="913" r:id="rId60"/>
    <p:sldId id="968" r:id="rId61"/>
    <p:sldId id="967" r:id="rId62"/>
    <p:sldId id="966" r:id="rId63"/>
    <p:sldId id="965" r:id="rId64"/>
    <p:sldId id="964" r:id="rId65"/>
    <p:sldId id="963" r:id="rId66"/>
    <p:sldId id="969" r:id="rId67"/>
    <p:sldId id="970" r:id="rId68"/>
    <p:sldId id="971" r:id="rId69"/>
    <p:sldId id="962" r:id="rId70"/>
    <p:sldId id="961" r:id="rId71"/>
    <p:sldId id="960" r:id="rId72"/>
    <p:sldId id="975" r:id="rId73"/>
    <p:sldId id="974" r:id="rId74"/>
    <p:sldId id="973" r:id="rId75"/>
    <p:sldId id="986" r:id="rId76"/>
    <p:sldId id="987" r:id="rId77"/>
    <p:sldId id="988" r:id="rId78"/>
    <p:sldId id="989" r:id="rId79"/>
    <p:sldId id="992" r:id="rId80"/>
    <p:sldId id="991" r:id="rId81"/>
    <p:sldId id="997" r:id="rId82"/>
    <p:sldId id="996" r:id="rId83"/>
    <p:sldId id="998" r:id="rId84"/>
    <p:sldId id="995" r:id="rId85"/>
    <p:sldId id="994" r:id="rId86"/>
    <p:sldId id="993" r:id="rId87"/>
    <p:sldId id="990" r:id="rId88"/>
    <p:sldId id="985" r:id="rId89"/>
    <p:sldId id="999" r:id="rId90"/>
    <p:sldId id="1005" r:id="rId91"/>
    <p:sldId id="1006" r:id="rId92"/>
    <p:sldId id="1004" r:id="rId93"/>
    <p:sldId id="1003" r:id="rId94"/>
    <p:sldId id="1002" r:id="rId95"/>
    <p:sldId id="1001" r:id="rId96"/>
    <p:sldId id="1000" r:id="rId97"/>
    <p:sldId id="1012" r:id="rId98"/>
    <p:sldId id="1011" r:id="rId99"/>
    <p:sldId id="1010" r:id="rId100"/>
    <p:sldId id="1009" r:id="rId101"/>
    <p:sldId id="1008" r:id="rId102"/>
    <p:sldId id="1007" r:id="rId103"/>
    <p:sldId id="984" r:id="rId104"/>
    <p:sldId id="1013" r:id="rId105"/>
    <p:sldId id="983" r:id="rId106"/>
    <p:sldId id="982" r:id="rId107"/>
    <p:sldId id="981" r:id="rId108"/>
    <p:sldId id="980" r:id="rId109"/>
    <p:sldId id="1014" r:id="rId110"/>
    <p:sldId id="1015" r:id="rId111"/>
    <p:sldId id="1016" r:id="rId112"/>
    <p:sldId id="979" r:id="rId113"/>
    <p:sldId id="978" r:id="rId114"/>
    <p:sldId id="1017" r:id="rId115"/>
    <p:sldId id="1018" r:id="rId116"/>
    <p:sldId id="1019" r:id="rId117"/>
    <p:sldId id="1024" r:id="rId118"/>
    <p:sldId id="1023" r:id="rId119"/>
    <p:sldId id="1022" r:id="rId120"/>
    <p:sldId id="1025" r:id="rId121"/>
    <p:sldId id="1021" r:id="rId122"/>
    <p:sldId id="1020" r:id="rId123"/>
    <p:sldId id="1026" r:id="rId124"/>
    <p:sldId id="1027" r:id="rId125"/>
    <p:sldId id="1078" r:id="rId126"/>
    <p:sldId id="1079" r:id="rId127"/>
    <p:sldId id="1071" r:id="rId128"/>
    <p:sldId id="1072" r:id="rId129"/>
    <p:sldId id="1083" r:id="rId130"/>
    <p:sldId id="1082" r:id="rId131"/>
    <p:sldId id="1081" r:id="rId132"/>
    <p:sldId id="1088" r:id="rId133"/>
    <p:sldId id="1087" r:id="rId134"/>
    <p:sldId id="1086" r:id="rId135"/>
    <p:sldId id="1085" r:id="rId136"/>
    <p:sldId id="1080" r:id="rId137"/>
    <p:sldId id="1084" r:id="rId138"/>
    <p:sldId id="1070" r:id="rId139"/>
    <p:sldId id="1089" r:id="rId140"/>
    <p:sldId id="1090" r:id="rId141"/>
    <p:sldId id="841" r:id="rId142"/>
    <p:sldId id="842" r:id="rId143"/>
    <p:sldId id="840" r:id="rId144"/>
    <p:sldId id="476" r:id="rId1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958"/>
    <a:srgbClr val="B8275B"/>
    <a:srgbClr val="269999"/>
    <a:srgbClr val="595959"/>
    <a:srgbClr val="276A83"/>
    <a:srgbClr val="AE0B0B"/>
    <a:srgbClr val="C3C000"/>
    <a:srgbClr val="F66FD8"/>
    <a:srgbClr val="C56883"/>
    <a:srgbClr val="FD3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890" autoAdjust="0"/>
  </p:normalViewPr>
  <p:slideViewPr>
    <p:cSldViewPr snapToGrid="0">
      <p:cViewPr varScale="1">
        <p:scale>
          <a:sx n="149" d="100"/>
          <a:sy n="149" d="100"/>
        </p:scale>
        <p:origin x="76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7" d="100"/>
          <a:sy n="57" d="100"/>
        </p:scale>
        <p:origin x="203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2023/2/6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2023/2/6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109</a:t>
            </a:fld>
            <a:endParaRPr lang="zh-CN" altLang="en-US"/>
          </a:p>
        </p:txBody>
      </p:sp>
    </p:spTree>
    <p:extLst>
      <p:ext uri="{BB962C8B-B14F-4D97-AF65-F5344CB8AC3E}">
        <p14:creationId xmlns:p14="http://schemas.microsoft.com/office/powerpoint/2010/main" val="291146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本节引言</a:t>
            </a:r>
            <a:r>
              <a:rPr lang="en-US" altLang="zh-CN" dirty="0"/>
              <a:t>】</a:t>
            </a:r>
          </a:p>
          <a:p>
            <a:r>
              <a:rPr lang="en-US" altLang="zh-CN" dirty="0"/>
              <a:t>         </a:t>
            </a:r>
            <a:r>
              <a:rPr lang="zh-CN" altLang="en-US" dirty="0"/>
              <a:t>多线程应用的核心在于</a:t>
            </a:r>
            <a:r>
              <a:rPr lang="zh-CN" altLang="en-US" sz="1200" b="0" i="0" kern="1200" dirty="0">
                <a:solidFill>
                  <a:schemeClr val="tx1"/>
                </a:solidFill>
                <a:effectLst/>
                <a:latin typeface="+mn-lt"/>
                <a:ea typeface="+mn-ea"/>
                <a:cs typeface="+mn-cs"/>
              </a:rPr>
              <a:t>线程之间需要一些协调通信，来共同完成一件任务。一般而言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在一个应用程序中，一个线程往往不是孤立存在的，常常需要和其它线程通信，以执行特定的任务。如主线程和次线程，次线程与次线程，工作线程和用户界面线程等。这样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线程与线程间必定有一个信息传递的渠道。这种线程间的通信不但是难以避免的，而且在多线程编程中也是复杂和频繁的。本节讲重点介绍入门在不同的线程之间进行安全的通讯以便于真正实现并发任务间的协作</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111</a:t>
            </a:fld>
            <a:endParaRPr lang="zh-CN" altLang="en-US"/>
          </a:p>
        </p:txBody>
      </p:sp>
    </p:spTree>
    <p:extLst>
      <p:ext uri="{BB962C8B-B14F-4D97-AF65-F5344CB8AC3E}">
        <p14:creationId xmlns:p14="http://schemas.microsoft.com/office/powerpoint/2010/main" val="138821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123</a:t>
            </a:fld>
            <a:endParaRPr lang="zh-CN" altLang="en-US"/>
          </a:p>
        </p:txBody>
      </p:sp>
    </p:spTree>
    <p:extLst>
      <p:ext uri="{BB962C8B-B14F-4D97-AF65-F5344CB8AC3E}">
        <p14:creationId xmlns:p14="http://schemas.microsoft.com/office/powerpoint/2010/main" val="351485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本节引言</a:t>
            </a:r>
            <a:r>
              <a:rPr lang="en-US" altLang="zh-CN" dirty="0"/>
              <a:t>】</a:t>
            </a:r>
          </a:p>
          <a:p>
            <a:r>
              <a:rPr lang="en-US" altLang="zh-CN" dirty="0"/>
              <a:t>         </a:t>
            </a:r>
            <a:r>
              <a:rPr lang="zh-CN" altLang="en-US" dirty="0"/>
              <a:t>在现实项目中，很多功能模块依赖于精确的任务调度机制，例如自动化的数据备份机制，需要设定数据备份策略后提交给程序自动执行，本节将介绍</a:t>
            </a:r>
            <a:r>
              <a:rPr lang="en-US" altLang="zh-CN" dirty="0"/>
              <a:t>Java</a:t>
            </a:r>
            <a:r>
              <a:rPr lang="zh-CN" altLang="en-US" dirty="0"/>
              <a:t>不同版本中对任务调度的支持以及第三方的开源调度工具</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125</a:t>
            </a:fld>
            <a:endParaRPr lang="zh-CN" altLang="en-US"/>
          </a:p>
        </p:txBody>
      </p:sp>
    </p:spTree>
    <p:extLst>
      <p:ext uri="{BB962C8B-B14F-4D97-AF65-F5344CB8AC3E}">
        <p14:creationId xmlns:p14="http://schemas.microsoft.com/office/powerpoint/2010/main" val="365252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141</a:t>
            </a:fld>
            <a:endParaRPr lang="zh-CN" altLang="en-US"/>
          </a:p>
        </p:txBody>
      </p:sp>
    </p:spTree>
    <p:extLst>
      <p:ext uri="{BB962C8B-B14F-4D97-AF65-F5344CB8AC3E}">
        <p14:creationId xmlns:p14="http://schemas.microsoft.com/office/powerpoint/2010/main" val="351243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144</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本章引言</a:t>
            </a:r>
            <a:r>
              <a:rPr lang="en-US" altLang="zh-CN" dirty="0"/>
              <a:t>】</a:t>
            </a:r>
          </a:p>
          <a:p>
            <a:r>
              <a:rPr lang="en-US" altLang="zh-CN" baseline="0" dirty="0"/>
              <a:t>	</a:t>
            </a:r>
            <a:r>
              <a:rPr lang="zh-CN" altLang="en-US" baseline="0" dirty="0"/>
              <a:t>过去的几十年间，计算机性能一直由摩尔定律来推动，而从多核处理器逐步成为</a:t>
            </a:r>
            <a:r>
              <a:rPr lang="en-US" altLang="zh-CN" baseline="0" dirty="0"/>
              <a:t>PC</a:t>
            </a:r>
            <a:r>
              <a:rPr lang="zh-CN" altLang="en-US" baseline="0" dirty="0"/>
              <a:t>主流装备那一天起，软件系统运行的效率就可能将由摩尔定律和</a:t>
            </a:r>
            <a:r>
              <a:rPr lang="en-US" altLang="zh-CN" baseline="0" dirty="0"/>
              <a:t>Amdahl</a:t>
            </a:r>
            <a:r>
              <a:rPr lang="zh-CN" altLang="en-US" baseline="0" dirty="0"/>
              <a:t>定律共同推动。编写能够高效利用多处理器的代码，将会成为很大的挑战。几乎在所有的应用场景下，我们面对的都将是需要为业务系统编写安全、可伸缩的</a:t>
            </a:r>
            <a:r>
              <a:rPr lang="en-US" altLang="zh-CN" baseline="0" dirty="0"/>
              <a:t>Java</a:t>
            </a:r>
            <a:r>
              <a:rPr lang="zh-CN" altLang="en-US" baseline="0" dirty="0"/>
              <a:t>代码以利用并发构建高性能软件解决方案。自</a:t>
            </a:r>
            <a:r>
              <a:rPr lang="en-US" altLang="zh-CN" baseline="0" dirty="0"/>
              <a:t>JDK5</a:t>
            </a:r>
            <a:r>
              <a:rPr lang="zh-CN" altLang="en-US" baseline="0" dirty="0"/>
              <a:t>开始，</a:t>
            </a:r>
            <a:r>
              <a:rPr lang="en-US" altLang="zh-CN" baseline="0" dirty="0"/>
              <a:t>Java</a:t>
            </a:r>
            <a:r>
              <a:rPr lang="zh-CN" altLang="en-US" baseline="0" dirty="0"/>
              <a:t>就在持续改进提高虚拟机的性能以及并发类的可升缩性，并加入了丰富的新并发工具。本章将讲解</a:t>
            </a:r>
            <a:r>
              <a:rPr lang="en-US" altLang="zh-CN" baseline="0" dirty="0"/>
              <a:t>Java</a:t>
            </a:r>
            <a:r>
              <a:rPr lang="zh-CN" altLang="en-US" baseline="0" dirty="0"/>
              <a:t>的核心优势</a:t>
            </a:r>
            <a:r>
              <a:rPr lang="en-US" altLang="zh-CN" baseline="0" dirty="0"/>
              <a:t>-</a:t>
            </a:r>
            <a:r>
              <a:rPr lang="zh-CN" altLang="en-US" baseline="0" dirty="0"/>
              <a:t>语言级别的多线程支持，集中描述在</a:t>
            </a:r>
            <a:r>
              <a:rPr lang="en-US" altLang="zh-CN" baseline="0" dirty="0"/>
              <a:t>Java</a:t>
            </a:r>
            <a:r>
              <a:rPr lang="zh-CN" altLang="en-US" baseline="0" dirty="0"/>
              <a:t>平台上创建多线程应用程序以及同步对共享资源的访问时的细微控制，分析</a:t>
            </a:r>
            <a:r>
              <a:rPr lang="en-US" altLang="zh-CN" baseline="0" dirty="0"/>
              <a:t>Java</a:t>
            </a:r>
            <a:r>
              <a:rPr lang="zh-CN" altLang="en-US" baseline="0" dirty="0"/>
              <a:t>提供的高层次的线程执行构造，以及如何最好地把它们应用到现实世界中的不同场景，并整合了一些最佳实践和最新的研究主张，课程将就现实中的程序并发性能和可伸缩性的困难问题进行分析，并把当前的最佳实践调查与相关的研究结果相结合，提供些可行的替代方案，最后也将介绍一些在开发中可能适用的高级并发性技术</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a:t>
            </a:fld>
            <a:endParaRPr lang="zh-CN" altLang="en-US"/>
          </a:p>
        </p:txBody>
      </p:sp>
    </p:spTree>
    <p:extLst>
      <p:ext uri="{BB962C8B-B14F-4D97-AF65-F5344CB8AC3E}">
        <p14:creationId xmlns:p14="http://schemas.microsoft.com/office/powerpoint/2010/main" val="89581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27</a:t>
            </a:fld>
            <a:endParaRPr lang="zh-CN" altLang="en-US"/>
          </a:p>
        </p:txBody>
      </p:sp>
    </p:spTree>
    <p:extLst>
      <p:ext uri="{BB962C8B-B14F-4D97-AF65-F5344CB8AC3E}">
        <p14:creationId xmlns:p14="http://schemas.microsoft.com/office/powerpoint/2010/main" val="4184394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本节引言</a:t>
            </a:r>
            <a:r>
              <a:rPr lang="en-US" altLang="zh-CN" dirty="0"/>
              <a:t>】</a:t>
            </a:r>
          </a:p>
          <a:p>
            <a:r>
              <a:rPr lang="en-US" altLang="zh-CN" dirty="0"/>
              <a:t>         </a:t>
            </a:r>
            <a:r>
              <a:rPr lang="zh-CN" altLang="en-US" dirty="0"/>
              <a:t>上一节中我们已经探讨了多任务（多进程</a:t>
            </a:r>
            <a:r>
              <a:rPr lang="en-US" altLang="zh-CN" dirty="0"/>
              <a:t>/</a:t>
            </a:r>
            <a:r>
              <a:rPr lang="zh-CN" altLang="en-US" dirty="0"/>
              <a:t>多线程）的必要性以及重要性，在本节中将会重点探讨在</a:t>
            </a:r>
            <a:r>
              <a:rPr lang="en-US" altLang="zh-CN" dirty="0"/>
              <a:t>Java</a:t>
            </a:r>
            <a:r>
              <a:rPr lang="zh-CN" altLang="en-US" dirty="0"/>
              <a:t>中的多线程实现方式以及线程中的一些重要特性</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29</a:t>
            </a:fld>
            <a:endParaRPr lang="zh-CN" altLang="en-US"/>
          </a:p>
        </p:txBody>
      </p:sp>
    </p:spTree>
    <p:extLst>
      <p:ext uri="{BB962C8B-B14F-4D97-AF65-F5344CB8AC3E}">
        <p14:creationId xmlns:p14="http://schemas.microsoft.com/office/powerpoint/2010/main" val="414148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66</a:t>
            </a:fld>
            <a:endParaRPr lang="zh-CN" altLang="en-US"/>
          </a:p>
        </p:txBody>
      </p:sp>
    </p:spTree>
    <p:extLst>
      <p:ext uri="{BB962C8B-B14F-4D97-AF65-F5344CB8AC3E}">
        <p14:creationId xmlns:p14="http://schemas.microsoft.com/office/powerpoint/2010/main" val="263372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本节引言</a:t>
            </a:r>
            <a:r>
              <a:rPr lang="en-US" altLang="zh-CN" dirty="0"/>
              <a:t>】</a:t>
            </a:r>
          </a:p>
          <a:p>
            <a:r>
              <a:rPr lang="en-US" altLang="zh-CN" dirty="0"/>
              <a:t>         </a:t>
            </a:r>
            <a:r>
              <a:rPr lang="zh-CN" altLang="en-US" dirty="0"/>
              <a:t>由于多线程应用程序在宏观上来看是一个并发执行的概念，而物理</a:t>
            </a:r>
            <a:r>
              <a:rPr lang="en-US" altLang="zh-CN" dirty="0"/>
              <a:t>CPU</a:t>
            </a:r>
            <a:r>
              <a:rPr lang="zh-CN" altLang="en-US" dirty="0"/>
              <a:t>的数目肯定不及程序中的线程数目，也就是说，不可能一个程序线程就运行在一个独立的处理上，因此对于特定的处理器而言，在一个特定的时刻里只能运行一个独立的任务，多线程的并发仍然要依赖于硬件时间片的轮换，即一个线程执行一段时间后将会将其所拥有的资源释放出来并暂停执行，另外的线程获取时间片执行全力，这种执行方式在所有的线程中循环交替，从时间段上来看，几个线程就实现了并行执行的效果。然而这种方式存在一定的隐患，尤其是在多个线程会同时对某一个特定的共享资源进行访问操作时，会造成结果异常，例如</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68</a:t>
            </a:fld>
            <a:endParaRPr lang="zh-CN" altLang="en-US"/>
          </a:p>
        </p:txBody>
      </p:sp>
    </p:spTree>
    <p:extLst>
      <p:ext uri="{BB962C8B-B14F-4D97-AF65-F5344CB8AC3E}">
        <p14:creationId xmlns:p14="http://schemas.microsoft.com/office/powerpoint/2010/main" val="2094678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2023/2/6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2023/2/6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71.jpe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35838;&#22530;&#26696;&#20363;/&#31532;7&#33410;-&#20219;&#21153;&#35843;&#24230;/ScheduleExecutorTest.java"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a:solidFill>
                  <a:schemeClr val="tx1">
                    <a:lumMod val="65000"/>
                    <a:lumOff val="35000"/>
                  </a:schemeClr>
                </a:solidFill>
              </a:rPr>
              <a:t>多线程</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lstStyle/>
          <a:p>
            <a:r>
              <a:rPr lang="zh-CN" altLang="en-US" dirty="0"/>
              <a:t>在早期的分时共享系统中，每一个进程都是一个虚拟的冯诺依曼机：</a:t>
            </a:r>
            <a:endParaRPr lang="en-US" altLang="zh-CN" dirty="0"/>
          </a:p>
          <a:p>
            <a:pPr lvl="1"/>
            <a:r>
              <a:rPr lang="zh-CN" altLang="en-US" dirty="0"/>
              <a:t>它拥有一个内存空间，储存着指令和数据，根据机器语言的语义来顺序地执行指令，并且通过操作系统的</a:t>
            </a:r>
            <a:r>
              <a:rPr lang="en-US" altLang="zh-CN" dirty="0"/>
              <a:t>I/O</a:t>
            </a:r>
            <a:r>
              <a:rPr lang="zh-CN" altLang="en-US" dirty="0"/>
              <a:t>原语集来实现与外部世界的交互</a:t>
            </a:r>
            <a:endParaRPr lang="en-US" altLang="zh-CN" dirty="0"/>
          </a:p>
          <a:p>
            <a:pPr lvl="1"/>
            <a:r>
              <a:rPr lang="zh-CN" altLang="en-US" dirty="0"/>
              <a:t>对于每条指令的执行，都有一个对“下条指令”的明确定义，并根据程序中的指令集来进行流程的控制，现在几乎所有广泛使用的编程语言都遵循这个顺序的编程模型，其中语言规范明确定义了在一个给定动作完成后，下一个动作是什么</a:t>
            </a:r>
          </a:p>
        </p:txBody>
      </p:sp>
    </p:spTree>
    <p:extLst>
      <p:ext uri="{BB962C8B-B14F-4D97-AF65-F5344CB8AC3E}">
        <p14:creationId xmlns:p14="http://schemas.microsoft.com/office/powerpoint/2010/main" val="2561810624"/>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临界区同步块：</a:t>
            </a:r>
            <a:endParaRPr lang="en-US" altLang="zh-CN" dirty="0"/>
          </a:p>
          <a:p>
            <a:pPr lvl="1"/>
            <a:r>
              <a:rPr lang="zh-CN" altLang="en-US" dirty="0"/>
              <a:t>有时</a:t>
            </a:r>
            <a:r>
              <a:rPr lang="en-US" altLang="zh-CN" dirty="0"/>
              <a:t>,</a:t>
            </a:r>
            <a:r>
              <a:rPr lang="zh-CN" altLang="en-US" dirty="0"/>
              <a:t>你只是希望防止多个线程同时访问方法内部的部分代码而不是整个方法</a:t>
            </a:r>
            <a:endParaRPr lang="en-US" altLang="zh-CN" dirty="0"/>
          </a:p>
          <a:p>
            <a:pPr lvl="1"/>
            <a:r>
              <a:rPr lang="zh-CN" altLang="en-US" dirty="0"/>
              <a:t>通过这种方式分离出来的代码被称为 “临界区” </a:t>
            </a:r>
            <a:r>
              <a:rPr lang="en-US" altLang="zh-CN" dirty="0"/>
              <a:t>(critical section),</a:t>
            </a:r>
            <a:r>
              <a:rPr lang="zh-CN" altLang="en-US" dirty="0"/>
              <a:t>它也使用</a:t>
            </a:r>
            <a:r>
              <a:rPr lang="en-US" altLang="zh-CN" dirty="0"/>
              <a:t>synchronized</a:t>
            </a:r>
            <a:r>
              <a:rPr lang="zh-CN" altLang="en-US" dirty="0"/>
              <a:t>关键字建立。</a:t>
            </a:r>
            <a:endParaRPr lang="en-US" altLang="zh-CN" dirty="0"/>
          </a:p>
          <a:p>
            <a:pPr lvl="1"/>
            <a:r>
              <a:rPr lang="zh-CN" altLang="en-US" dirty="0"/>
              <a:t>这里</a:t>
            </a:r>
            <a:r>
              <a:rPr lang="en-US" altLang="zh-CN" dirty="0"/>
              <a:t>, synchronized</a:t>
            </a:r>
            <a:r>
              <a:rPr lang="zh-CN" altLang="en-US" dirty="0"/>
              <a:t>被用来指定某个对象</a:t>
            </a:r>
            <a:r>
              <a:rPr lang="en-US" altLang="zh-CN" dirty="0"/>
              <a:t>,</a:t>
            </a:r>
            <a:r>
              <a:rPr lang="zh-CN" altLang="en-US" dirty="0"/>
              <a:t>此对象的锁被用来对花括号内的代码进行同步控制</a:t>
            </a:r>
            <a:endParaRPr lang="en-US" altLang="zh-CN" dirty="0"/>
          </a:p>
          <a:p>
            <a:r>
              <a:rPr lang="zh-CN" altLang="en-US" dirty="0"/>
              <a:t>临界区同步块可以适当降低同步整个方法带来的性能消耗</a:t>
            </a:r>
          </a:p>
        </p:txBody>
      </p:sp>
    </p:spTree>
    <p:extLst>
      <p:ext uri="{BB962C8B-B14F-4D97-AF65-F5344CB8AC3E}">
        <p14:creationId xmlns:p14="http://schemas.microsoft.com/office/powerpoint/2010/main" val="855062935"/>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临界区同步块：</a:t>
            </a:r>
          </a:p>
        </p:txBody>
      </p:sp>
      <p:pic>
        <p:nvPicPr>
          <p:cNvPr id="4" name="图片 3"/>
          <p:cNvPicPr>
            <a:picLocks noChangeAspect="1"/>
          </p:cNvPicPr>
          <p:nvPr/>
        </p:nvPicPr>
        <p:blipFill>
          <a:blip r:embed="rId2"/>
          <a:stretch>
            <a:fillRect/>
          </a:stretch>
        </p:blipFill>
        <p:spPr>
          <a:xfrm>
            <a:off x="327386" y="1699133"/>
            <a:ext cx="5590848" cy="430868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918234" y="733123"/>
            <a:ext cx="5307861" cy="343284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918234" y="4336684"/>
            <a:ext cx="3951646" cy="1258729"/>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9869880" y="3550431"/>
            <a:ext cx="2091791" cy="2562443"/>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886748" y="4907056"/>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a:off x="5232881" y="2180951"/>
            <a:ext cx="1350121" cy="159110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2863029" y="2404915"/>
            <a:ext cx="2390437" cy="128379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flipV="1">
            <a:off x="2863029" y="3772055"/>
            <a:ext cx="2369853" cy="127079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圆角矩形 12"/>
          <p:cNvSpPr/>
          <p:nvPr/>
        </p:nvSpPr>
        <p:spPr>
          <a:xfrm>
            <a:off x="933213" y="2377033"/>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524061" y="2180951"/>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632136" y="5653737"/>
            <a:ext cx="2200564" cy="2308324"/>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同步块使用同一个对象的监视器（</a:t>
            </a:r>
            <a:r>
              <a:rPr lang="en-US" altLang="zh-CN" b="1" dirty="0">
                <a:solidFill>
                  <a:srgbClr val="C00000"/>
                </a:solidFill>
                <a:latin typeface="微软雅黑" panose="020B0503020204020204" pitchFamily="34" charset="-122"/>
                <a:ea typeface="微软雅黑" panose="020B0503020204020204" pitchFamily="34" charset="-122"/>
              </a:rPr>
              <a:t>this</a:t>
            </a:r>
            <a:r>
              <a:rPr lang="zh-CN" altLang="en-US" b="1" dirty="0">
                <a:solidFill>
                  <a:srgbClr val="C00000"/>
                </a:solidFill>
                <a:latin typeface="微软雅黑" panose="020B0503020204020204" pitchFamily="34" charset="-122"/>
                <a:ea typeface="微软雅黑" panose="020B0503020204020204" pitchFamily="34" charset="-122"/>
              </a:rPr>
              <a:t>），因此当一个线程获取监视器锁定对象后，其他线程即便访问的是其他的同步方法，也需要排队等候锁</a:t>
            </a:r>
          </a:p>
        </p:txBody>
      </p:sp>
      <p:sp>
        <p:nvSpPr>
          <p:cNvPr id="16" name="Line 20"/>
          <p:cNvSpPr>
            <a:spLocks noChangeShapeType="1"/>
          </p:cNvSpPr>
          <p:nvPr/>
        </p:nvSpPr>
        <p:spPr bwMode="auto">
          <a:xfrm>
            <a:off x="5279347" y="3653038"/>
            <a:ext cx="4466690" cy="17948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9763006" y="3812301"/>
            <a:ext cx="2215633" cy="39807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47166" y="3778937"/>
            <a:ext cx="2200564"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非同步块的代码并发执行</a:t>
            </a:r>
          </a:p>
        </p:txBody>
      </p:sp>
      <p:sp>
        <p:nvSpPr>
          <p:cNvPr id="20" name="圆角矩形 19"/>
          <p:cNvSpPr/>
          <p:nvPr/>
        </p:nvSpPr>
        <p:spPr>
          <a:xfrm>
            <a:off x="9794856" y="4259592"/>
            <a:ext cx="2215633" cy="1886646"/>
          </a:xfrm>
          <a:prstGeom prst="roundRect">
            <a:avLst>
              <a:gd name="adj" fmla="val 885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5400000">
            <a:off x="10699200" y="29671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375663" y="3483119"/>
            <a:ext cx="131950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Tree>
    <p:extLst>
      <p:ext uri="{BB962C8B-B14F-4D97-AF65-F5344CB8AC3E}">
        <p14:creationId xmlns:p14="http://schemas.microsoft.com/office/powerpoint/2010/main" val="3378694632"/>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临界区同步块：</a:t>
            </a:r>
          </a:p>
          <a:p>
            <a:endParaRPr lang="zh-CN" altLang="en-US" dirty="0"/>
          </a:p>
        </p:txBody>
      </p:sp>
      <p:pic>
        <p:nvPicPr>
          <p:cNvPr id="4" name="图片 3"/>
          <p:cNvPicPr>
            <a:picLocks noChangeAspect="1"/>
          </p:cNvPicPr>
          <p:nvPr/>
        </p:nvPicPr>
        <p:blipFill>
          <a:blip r:embed="rId2"/>
          <a:stretch>
            <a:fillRect/>
          </a:stretch>
        </p:blipFill>
        <p:spPr>
          <a:xfrm>
            <a:off x="322899" y="1648523"/>
            <a:ext cx="5355231" cy="4139758"/>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71653" y="768877"/>
            <a:ext cx="5515895" cy="3925196"/>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814459" y="4743113"/>
            <a:ext cx="4083613" cy="1199331"/>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9796664" y="3718402"/>
            <a:ext cx="2181976" cy="2662852"/>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579252" y="1831342"/>
            <a:ext cx="3624038" cy="36616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142511" y="1552760"/>
            <a:ext cx="1575854"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为不同的方法构建不同的监视器锁</a:t>
            </a:r>
          </a:p>
        </p:txBody>
      </p:sp>
      <p:sp>
        <p:nvSpPr>
          <p:cNvPr id="10" name="圆角矩形 9"/>
          <p:cNvSpPr/>
          <p:nvPr/>
        </p:nvSpPr>
        <p:spPr>
          <a:xfrm>
            <a:off x="967460" y="2619493"/>
            <a:ext cx="1929816" cy="22396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05728" y="5049827"/>
            <a:ext cx="2309420" cy="2448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082605" y="2598614"/>
            <a:ext cx="2309420" cy="2448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H="1">
            <a:off x="5232881" y="2843457"/>
            <a:ext cx="849724" cy="92860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椭圆 13"/>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a:off x="2876130" y="2843457"/>
            <a:ext cx="2377336" cy="84525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flipV="1">
            <a:off x="3215148" y="3772055"/>
            <a:ext cx="2017734" cy="127777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Line 20"/>
          <p:cNvSpPr>
            <a:spLocks noChangeShapeType="1"/>
          </p:cNvSpPr>
          <p:nvPr/>
        </p:nvSpPr>
        <p:spPr bwMode="auto">
          <a:xfrm>
            <a:off x="5279347" y="3653038"/>
            <a:ext cx="4466690" cy="17948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右箭头 17"/>
          <p:cNvSpPr/>
          <p:nvPr/>
        </p:nvSpPr>
        <p:spPr>
          <a:xfrm rot="5400000">
            <a:off x="10991017" y="29816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667480" y="3497610"/>
            <a:ext cx="131950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20" name="圆角矩形 19"/>
          <p:cNvSpPr/>
          <p:nvPr/>
        </p:nvSpPr>
        <p:spPr>
          <a:xfrm>
            <a:off x="9715004" y="3804128"/>
            <a:ext cx="2271976" cy="2543856"/>
          </a:xfrm>
          <a:prstGeom prst="roundRect">
            <a:avLst>
              <a:gd name="adj" fmla="val 693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277032" y="4165963"/>
            <a:ext cx="2200564"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同步块使用不同对象的监视器，因此不同的线程调用不同方法时完全并发</a:t>
            </a:r>
          </a:p>
        </p:txBody>
      </p:sp>
    </p:spTree>
    <p:extLst>
      <p:ext uri="{BB962C8B-B14F-4D97-AF65-F5344CB8AC3E}">
        <p14:creationId xmlns:p14="http://schemas.microsoft.com/office/powerpoint/2010/main" val="3863930441"/>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a:t>因为线程可以阻塞</a:t>
            </a:r>
            <a:r>
              <a:rPr lang="en-US" altLang="zh-CN" dirty="0"/>
              <a:t>,</a:t>
            </a:r>
            <a:r>
              <a:rPr lang="zh-CN" altLang="en-US" dirty="0"/>
              <a:t>并且对象可以具有同步控制方法</a:t>
            </a:r>
            <a:r>
              <a:rPr lang="en-US" altLang="zh-CN" dirty="0"/>
              <a:t>,</a:t>
            </a:r>
            <a:r>
              <a:rPr lang="zh-CN" altLang="en-US" dirty="0"/>
              <a:t>用以防止别的线程在锁还没有释放的时候就访问这个对象</a:t>
            </a:r>
            <a:r>
              <a:rPr lang="en-US" altLang="zh-CN" dirty="0"/>
              <a:t>.</a:t>
            </a:r>
            <a:r>
              <a:rPr lang="zh-CN" altLang="en-US" dirty="0"/>
              <a:t>所以就可能出现这种情况</a:t>
            </a:r>
            <a:r>
              <a:rPr lang="en-US" altLang="zh-CN" dirty="0"/>
              <a:t>:</a:t>
            </a:r>
          </a:p>
          <a:p>
            <a:r>
              <a:rPr lang="zh-CN" altLang="en-US" dirty="0"/>
              <a:t>某个线程在等待另一个线程</a:t>
            </a:r>
            <a:r>
              <a:rPr lang="en-US" altLang="zh-CN" dirty="0"/>
              <a:t>,</a:t>
            </a:r>
            <a:r>
              <a:rPr lang="zh-CN" altLang="en-US" dirty="0"/>
              <a:t>而后者又等待别的线程</a:t>
            </a:r>
            <a:r>
              <a:rPr lang="en-US" altLang="zh-CN" dirty="0"/>
              <a:t>,</a:t>
            </a:r>
            <a:r>
              <a:rPr lang="zh-CN" altLang="en-US" dirty="0"/>
              <a:t>这样一直下去</a:t>
            </a:r>
            <a:r>
              <a:rPr lang="en-US" altLang="zh-CN" dirty="0"/>
              <a:t>,</a:t>
            </a:r>
            <a:r>
              <a:rPr lang="zh-CN" altLang="en-US" dirty="0"/>
              <a:t>直到这个链条上的线程又在等待第一个线程释放锁</a:t>
            </a:r>
            <a:r>
              <a:rPr lang="en-US" altLang="zh-CN" dirty="0"/>
              <a:t>.</a:t>
            </a:r>
            <a:r>
              <a:rPr lang="zh-CN" altLang="en-US" dirty="0"/>
              <a:t>你将得到一个线程之间相互等待的连续循环</a:t>
            </a:r>
            <a:r>
              <a:rPr lang="en-US" altLang="zh-CN" dirty="0"/>
              <a:t>,</a:t>
            </a:r>
            <a:r>
              <a:rPr lang="zh-CN" altLang="en-US" dirty="0"/>
              <a:t>没有哪个线程能继续。这被称之为 “死锁”</a:t>
            </a:r>
            <a:r>
              <a:rPr lang="en-US" altLang="zh-CN" dirty="0"/>
              <a:t>(deadlock)</a:t>
            </a:r>
          </a:p>
          <a:p>
            <a:endParaRPr lang="zh-CN" altLang="en-US" dirty="0"/>
          </a:p>
        </p:txBody>
      </p:sp>
    </p:spTree>
    <p:extLst>
      <p:ext uri="{BB962C8B-B14F-4D97-AF65-F5344CB8AC3E}">
        <p14:creationId xmlns:p14="http://schemas.microsoft.com/office/powerpoint/2010/main" val="3646421242"/>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normAutofit fontScale="85000" lnSpcReduction="20000"/>
          </a:bodyPr>
          <a:lstStyle/>
          <a:p>
            <a:r>
              <a:rPr lang="zh-CN" altLang="en-US" dirty="0"/>
              <a:t>让我们看一下经典的死锁现象</a:t>
            </a:r>
            <a:r>
              <a:rPr lang="en-US" altLang="zh-CN" dirty="0"/>
              <a:t>,</a:t>
            </a:r>
            <a:r>
              <a:rPr lang="zh-CN" altLang="en-US" dirty="0"/>
              <a:t>它是由</a:t>
            </a:r>
            <a:r>
              <a:rPr lang="en-US" altLang="zh-CN" dirty="0"/>
              <a:t>Dijkstra</a:t>
            </a:r>
            <a:r>
              <a:rPr lang="zh-CN" altLang="en-US" dirty="0"/>
              <a:t>提出的</a:t>
            </a:r>
            <a:r>
              <a:rPr lang="en-US" altLang="zh-CN" dirty="0"/>
              <a:t>:</a:t>
            </a:r>
            <a:r>
              <a:rPr lang="zh-CN" altLang="en-US" dirty="0"/>
              <a:t>哲学家就餐问题：</a:t>
            </a:r>
            <a:endParaRPr lang="en-US" altLang="zh-CN" dirty="0"/>
          </a:p>
          <a:p>
            <a:r>
              <a:rPr lang="en-US" altLang="zh-CN" dirty="0"/>
              <a:t>5</a:t>
            </a:r>
            <a:r>
              <a:rPr lang="zh-CN" altLang="en-US" dirty="0"/>
              <a:t>个哲学家一起出门去吃中餐，他们围坐在一个圆桌边，他们有</a:t>
            </a:r>
            <a:r>
              <a:rPr lang="en-US" altLang="zh-CN" dirty="0"/>
              <a:t>5</a:t>
            </a:r>
            <a:r>
              <a:rPr lang="zh-CN" altLang="en-US" dirty="0"/>
              <a:t>只筷子（不是</a:t>
            </a:r>
            <a:r>
              <a:rPr lang="en-US" altLang="zh-CN" dirty="0"/>
              <a:t>5</a:t>
            </a:r>
            <a:r>
              <a:rPr lang="zh-CN" altLang="en-US" dirty="0"/>
              <a:t>双），每两个人中间放有一只。哲学家边吃边思考，交替进行，每个人都需要获得两只筷子才能吃东西，但是吃后要把筷子放回原处继续思考</a:t>
            </a:r>
            <a:r>
              <a:rPr lang="en-US" altLang="zh-CN" dirty="0"/>
              <a:t>·</a:t>
            </a:r>
            <a:r>
              <a:rPr lang="zh-CN" altLang="en-US" dirty="0"/>
              <a:t>有一些管理筷子的算法，使每一个人都能够或多或少，及时吃到东西（一个饥饿的哲学家试图获得两只邻近的筷子，但是如果其中的一只正在被别人占用，那么他应该放弃其中一只可用的筷子，等待几分钟再尝试）。但是这样做可能导致一些哲学家或者所有哲学家都“饿死”（每个人都迅速抓住自己左边的筷子，然后等待自己右边的筷子变为可用，同时并不放下左边的筷子），这后一种情况，当每个人都拥有他人需要的资源，并且等待其他人正在占有的资源，如果大家一直占有资源，直到获得自己需要却没被占有的其他资源，那么就会产生死锁</a:t>
            </a:r>
          </a:p>
        </p:txBody>
      </p:sp>
    </p:spTree>
    <p:extLst>
      <p:ext uri="{BB962C8B-B14F-4D97-AF65-F5344CB8AC3E}">
        <p14:creationId xmlns:p14="http://schemas.microsoft.com/office/powerpoint/2010/main" val="3950757735"/>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a:t>死锁的情况在生活中最常见的形式：</a:t>
            </a:r>
          </a:p>
        </p:txBody>
      </p:sp>
      <p:pic>
        <p:nvPicPr>
          <p:cNvPr id="25604" name="Picture 4" descr="https://timgsa.baidu.com/timg?image&amp;quality=80&amp;size=b9999_10000&amp;sec=1489643452040&amp;di=47a7d58c7acf2091240be5c13c46ce53&amp;imgtype=0&amp;src=http%3A%2F%2Fimgsrc.baidu.com%2Fforum%2Fw%253D580%2Fsign%3D1a47e670abd3fd1f3609a232004f25ce%2F9e094f90f603738d31bb797cb01bb051f919ec87.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25146" r="5435" b="26061"/>
          <a:stretch/>
        </p:blipFill>
        <p:spPr bwMode="auto">
          <a:xfrm>
            <a:off x="0" y="1497786"/>
            <a:ext cx="10102645" cy="521273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rgbClr val="00B05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281382" y="3329576"/>
            <a:ext cx="1528539" cy="24587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2">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5027234" y="4204658"/>
            <a:ext cx="1528539" cy="2458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5652632" y="2464799"/>
            <a:ext cx="1528540" cy="2458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imgsa.baidu.com/timg?image&amp;quality=80&amp;size=b9999_10000&amp;sec=1489643280601&amp;di=0434e69db91aa95624128924d63b38c6&amp;imgtype=0&amp;src=http%3A%2F%2Fc.hiphotos.baidu.com%2Fzhidao%2Fwh%253D450%252C600%2Fsign%3Dcf4477a5912397ddd62c90006cb29e81%2F03087bf40ad162d958af2c5e11dfa9ec8a13cd2b.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4061151" y="1669848"/>
            <a:ext cx="1528539" cy="24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18311"/>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a:t>死锁的形成是</a:t>
            </a:r>
            <a:r>
              <a:rPr lang="zh-CN" altLang="en-US" b="1" dirty="0">
                <a:solidFill>
                  <a:srgbClr val="C00000"/>
                </a:solidFill>
              </a:rPr>
              <a:t>潜在的</a:t>
            </a:r>
            <a:r>
              <a:rPr lang="en-US" altLang="zh-CN" b="1" dirty="0">
                <a:solidFill>
                  <a:srgbClr val="C00000"/>
                </a:solidFill>
              </a:rPr>
              <a:t>,</a:t>
            </a:r>
            <a:r>
              <a:rPr lang="zh-CN" altLang="en-US" b="1" dirty="0">
                <a:solidFill>
                  <a:srgbClr val="C00000"/>
                </a:solidFill>
              </a:rPr>
              <a:t>不易发现</a:t>
            </a:r>
            <a:r>
              <a:rPr lang="zh-CN" altLang="en-US" dirty="0"/>
              <a:t>的</a:t>
            </a:r>
            <a:endParaRPr lang="en-US" altLang="zh-CN" dirty="0"/>
          </a:p>
          <a:p>
            <a:pPr lvl="1"/>
            <a:r>
              <a:rPr lang="zh-CN" altLang="en-US" dirty="0"/>
              <a:t>如果你运行一个程序</a:t>
            </a:r>
            <a:r>
              <a:rPr lang="en-US" altLang="zh-CN" dirty="0"/>
              <a:t>,</a:t>
            </a:r>
            <a:r>
              <a:rPr lang="zh-CN" altLang="en-US" dirty="0"/>
              <a:t>而它马上就死锁了</a:t>
            </a:r>
            <a:r>
              <a:rPr lang="en-US" altLang="zh-CN" dirty="0"/>
              <a:t>,</a:t>
            </a:r>
            <a:r>
              <a:rPr lang="zh-CN" altLang="en-US" dirty="0"/>
              <a:t>你当时就能知道出了问题</a:t>
            </a:r>
            <a:r>
              <a:rPr lang="en-US" altLang="zh-CN" dirty="0"/>
              <a:t>,</a:t>
            </a:r>
            <a:r>
              <a:rPr lang="zh-CN" altLang="en-US" dirty="0"/>
              <a:t>并且可以跟踪下去，真正的问题在于</a:t>
            </a:r>
            <a:r>
              <a:rPr lang="en-US" altLang="zh-CN" dirty="0"/>
              <a:t>,</a:t>
            </a:r>
            <a:r>
              <a:rPr lang="zh-CN" altLang="en-US" dirty="0"/>
              <a:t>你的程序可能看起来工作良好</a:t>
            </a:r>
            <a:r>
              <a:rPr lang="en-US" altLang="zh-CN" dirty="0"/>
              <a:t>,</a:t>
            </a:r>
            <a:r>
              <a:rPr lang="zh-CN" altLang="en-US" dirty="0"/>
              <a:t>但是具有潜在的死锁危险。这时</a:t>
            </a:r>
            <a:r>
              <a:rPr lang="en-US" altLang="zh-CN" dirty="0"/>
              <a:t>,</a:t>
            </a:r>
            <a:r>
              <a:rPr lang="zh-CN" altLang="en-US" dirty="0"/>
              <a:t>死锁也可能发生</a:t>
            </a:r>
            <a:r>
              <a:rPr lang="en-US" altLang="zh-CN" dirty="0"/>
              <a:t>,</a:t>
            </a:r>
            <a:r>
              <a:rPr lang="zh-CN" altLang="en-US" dirty="0"/>
              <a:t>而事先却没有任何征兆</a:t>
            </a:r>
            <a:r>
              <a:rPr lang="en-US" altLang="zh-CN" dirty="0"/>
              <a:t>,</a:t>
            </a:r>
            <a:r>
              <a:rPr lang="zh-CN" altLang="en-US" dirty="0"/>
              <a:t>所以它会潜伏在你的程序里</a:t>
            </a:r>
            <a:r>
              <a:rPr lang="en-US" altLang="zh-CN" dirty="0"/>
              <a:t>,</a:t>
            </a:r>
            <a:r>
              <a:rPr lang="zh-CN" altLang="en-US" dirty="0"/>
              <a:t>直到客户发现它出乎意料的发生</a:t>
            </a:r>
            <a:r>
              <a:rPr lang="en-US" altLang="zh-CN" dirty="0"/>
              <a:t>(</a:t>
            </a:r>
            <a:r>
              <a:rPr lang="zh-CN" altLang="en-US" dirty="0"/>
              <a:t>并且你可能很难重现这个问题</a:t>
            </a:r>
            <a:r>
              <a:rPr lang="en-US" altLang="zh-CN" dirty="0"/>
              <a:t>)</a:t>
            </a:r>
            <a:r>
              <a:rPr lang="zh-CN" altLang="en-US" dirty="0"/>
              <a:t>。因此</a:t>
            </a:r>
            <a:r>
              <a:rPr lang="en-US" altLang="zh-CN" dirty="0"/>
              <a:t>,</a:t>
            </a:r>
            <a:r>
              <a:rPr lang="zh-CN" altLang="en-US" dirty="0"/>
              <a:t>在编写并发程序的时候</a:t>
            </a:r>
            <a:r>
              <a:rPr lang="en-US" altLang="zh-CN" dirty="0"/>
              <a:t>,</a:t>
            </a:r>
            <a:r>
              <a:rPr lang="zh-CN" altLang="en-US" dirty="0"/>
              <a:t>进行仔细的程序设计以防止死锁是一个关键部分</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47021249"/>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normAutofit fontScale="92500" lnSpcReduction="10000"/>
          </a:bodyPr>
          <a:lstStyle/>
          <a:p>
            <a:r>
              <a:rPr lang="en-US" altLang="zh-CN" dirty="0"/>
              <a:t> </a:t>
            </a:r>
            <a:r>
              <a:rPr lang="zh-CN" altLang="en-US" dirty="0"/>
              <a:t>要修正死锁问题</a:t>
            </a:r>
            <a:r>
              <a:rPr lang="en-US" altLang="zh-CN" dirty="0"/>
              <a:t>,</a:t>
            </a:r>
            <a:r>
              <a:rPr lang="zh-CN" altLang="en-US" dirty="0"/>
              <a:t>你必须明白</a:t>
            </a:r>
            <a:r>
              <a:rPr lang="en-US" altLang="zh-CN" dirty="0"/>
              <a:t>,</a:t>
            </a:r>
            <a:r>
              <a:rPr lang="zh-CN" altLang="en-US" dirty="0"/>
              <a:t>当以下四个条件同时满足是</a:t>
            </a:r>
            <a:r>
              <a:rPr lang="en-US" altLang="zh-CN" dirty="0"/>
              <a:t>,</a:t>
            </a:r>
            <a:r>
              <a:rPr lang="zh-CN" altLang="en-US" dirty="0"/>
              <a:t>就会发生死锁</a:t>
            </a:r>
            <a:r>
              <a:rPr lang="en-US" altLang="zh-CN" dirty="0"/>
              <a:t>:</a:t>
            </a:r>
          </a:p>
          <a:p>
            <a:pPr lvl="1"/>
            <a:r>
              <a:rPr lang="zh-CN" altLang="en-US" dirty="0"/>
              <a:t>互斥条件</a:t>
            </a:r>
            <a:r>
              <a:rPr lang="en-US" altLang="zh-CN" dirty="0"/>
              <a:t>:</a:t>
            </a:r>
            <a:r>
              <a:rPr lang="zh-CN" altLang="en-US" dirty="0"/>
              <a:t>线程使用的资源中至少有一个是不能共享</a:t>
            </a:r>
            <a:r>
              <a:rPr lang="en-US" altLang="zh-CN" dirty="0"/>
              <a:t>.</a:t>
            </a:r>
            <a:r>
              <a:rPr lang="zh-CN" altLang="en-US" dirty="0"/>
              <a:t>这里一根筷子一次只能被一个哲学家使用</a:t>
            </a:r>
            <a:endParaRPr lang="en-US" altLang="zh-CN" dirty="0"/>
          </a:p>
          <a:p>
            <a:pPr lvl="1"/>
            <a:r>
              <a:rPr lang="zh-CN" altLang="en-US" dirty="0"/>
              <a:t>至少有一个进程持有一个资源</a:t>
            </a:r>
            <a:r>
              <a:rPr lang="en-US" altLang="zh-CN" dirty="0"/>
              <a:t>,</a:t>
            </a:r>
            <a:r>
              <a:rPr lang="zh-CN" altLang="en-US" dirty="0"/>
              <a:t>并且它在等待获取一个当前被别的进程持有的资源</a:t>
            </a:r>
            <a:r>
              <a:rPr lang="en-US" altLang="zh-CN" dirty="0"/>
              <a:t>.</a:t>
            </a:r>
            <a:r>
              <a:rPr lang="zh-CN" altLang="en-US" dirty="0"/>
              <a:t>也就是说</a:t>
            </a:r>
            <a:r>
              <a:rPr lang="en-US" altLang="zh-CN" dirty="0"/>
              <a:t>,</a:t>
            </a:r>
            <a:r>
              <a:rPr lang="zh-CN" altLang="en-US" dirty="0"/>
              <a:t>要发生死锁</a:t>
            </a:r>
            <a:r>
              <a:rPr lang="en-US" altLang="zh-CN" dirty="0"/>
              <a:t>,</a:t>
            </a:r>
            <a:r>
              <a:rPr lang="zh-CN" altLang="en-US" dirty="0"/>
              <a:t>哲学家必须拿着一根筷子并且等待另一根</a:t>
            </a:r>
            <a:endParaRPr lang="en-US" altLang="zh-CN" dirty="0"/>
          </a:p>
          <a:p>
            <a:pPr lvl="1"/>
            <a:r>
              <a:rPr lang="zh-CN" altLang="en-US" dirty="0"/>
              <a:t>资源不能别进程抢占</a:t>
            </a:r>
            <a:r>
              <a:rPr lang="en-US" altLang="zh-CN" dirty="0"/>
              <a:t>.</a:t>
            </a:r>
            <a:r>
              <a:rPr lang="zh-CN" altLang="en-US" dirty="0"/>
              <a:t>所有的进程必须把资源释放作为普通事件</a:t>
            </a:r>
            <a:r>
              <a:rPr lang="en-US" altLang="zh-CN" dirty="0"/>
              <a:t>.</a:t>
            </a:r>
            <a:r>
              <a:rPr lang="zh-CN" altLang="en-US" dirty="0"/>
              <a:t>哲学家很有礼貌</a:t>
            </a:r>
            <a:r>
              <a:rPr lang="en-US" altLang="zh-CN" dirty="0"/>
              <a:t>,</a:t>
            </a:r>
            <a:r>
              <a:rPr lang="zh-CN" altLang="en-US" dirty="0"/>
              <a:t>他们不会从其他哲学家那里抢筷子</a:t>
            </a:r>
            <a:endParaRPr lang="en-US" altLang="zh-CN" dirty="0"/>
          </a:p>
          <a:p>
            <a:pPr lvl="1"/>
            <a:r>
              <a:rPr lang="zh-CN" altLang="en-US" dirty="0"/>
              <a:t>必须有循环等待</a:t>
            </a:r>
            <a:r>
              <a:rPr lang="en-US" altLang="zh-CN" dirty="0"/>
              <a:t>,</a:t>
            </a:r>
            <a:r>
              <a:rPr lang="zh-CN" altLang="en-US" dirty="0"/>
              <a:t>这时</a:t>
            </a:r>
            <a:r>
              <a:rPr lang="en-US" altLang="zh-CN" dirty="0"/>
              <a:t>,</a:t>
            </a:r>
            <a:r>
              <a:rPr lang="zh-CN" altLang="en-US" dirty="0"/>
              <a:t>一个进程等待其它进程持有的资源</a:t>
            </a:r>
            <a:r>
              <a:rPr lang="en-US" altLang="zh-CN" dirty="0"/>
              <a:t>,</a:t>
            </a:r>
            <a:r>
              <a:rPr lang="zh-CN" altLang="en-US" dirty="0"/>
              <a:t>后者又在等待另一个进程持有的资源</a:t>
            </a:r>
            <a:r>
              <a:rPr lang="en-US" altLang="zh-CN" dirty="0"/>
              <a:t>,</a:t>
            </a:r>
            <a:r>
              <a:rPr lang="zh-CN" altLang="en-US" dirty="0"/>
              <a:t>这样一直下去</a:t>
            </a:r>
            <a:r>
              <a:rPr lang="en-US" altLang="zh-CN" dirty="0"/>
              <a:t>,</a:t>
            </a:r>
            <a:r>
              <a:rPr lang="zh-CN" altLang="en-US" dirty="0"/>
              <a:t>直到有一个进程在等待第一个进程持有的资源</a:t>
            </a:r>
            <a:r>
              <a:rPr lang="en-US" altLang="zh-CN" dirty="0"/>
              <a:t>,</a:t>
            </a:r>
            <a:r>
              <a:rPr lang="zh-CN" altLang="en-US" dirty="0"/>
              <a:t>使得大家都被锁住</a:t>
            </a:r>
            <a:r>
              <a:rPr lang="en-US" altLang="zh-CN" dirty="0"/>
              <a:t>.</a:t>
            </a:r>
            <a:r>
              <a:rPr lang="zh-CN" altLang="en-US" dirty="0"/>
              <a:t>在这里</a:t>
            </a:r>
            <a:r>
              <a:rPr lang="en-US" altLang="zh-CN" dirty="0"/>
              <a:t>,</a:t>
            </a:r>
            <a:r>
              <a:rPr lang="zh-CN" altLang="en-US" dirty="0"/>
              <a:t>因为每个哲学家都试图先得到左边的筷子</a:t>
            </a:r>
            <a:r>
              <a:rPr lang="en-US" altLang="zh-CN" dirty="0"/>
              <a:t>,</a:t>
            </a:r>
            <a:r>
              <a:rPr lang="zh-CN" altLang="en-US" dirty="0"/>
              <a:t>然后得到右边的筷子</a:t>
            </a:r>
            <a:r>
              <a:rPr lang="en-US" altLang="zh-CN" dirty="0"/>
              <a:t>,</a:t>
            </a:r>
            <a:r>
              <a:rPr lang="zh-CN" altLang="en-US" dirty="0"/>
              <a:t>所以发生了循环等待</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65892724"/>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：线程死锁</a:t>
            </a:r>
          </a:p>
        </p:txBody>
      </p:sp>
      <p:sp>
        <p:nvSpPr>
          <p:cNvPr id="3" name="内容占位符 2"/>
          <p:cNvSpPr>
            <a:spLocks noGrp="1"/>
          </p:cNvSpPr>
          <p:nvPr>
            <p:ph idx="1"/>
          </p:nvPr>
        </p:nvSpPr>
        <p:spPr/>
        <p:txBody>
          <a:bodyPr/>
          <a:lstStyle/>
          <a:p>
            <a:r>
              <a:rPr lang="zh-CN" altLang="en-US" dirty="0"/>
              <a:t>因为要发生死锁的话</a:t>
            </a:r>
            <a:r>
              <a:rPr lang="en-US" altLang="zh-CN" dirty="0"/>
              <a:t>,</a:t>
            </a:r>
            <a:r>
              <a:rPr lang="zh-CN" altLang="en-US" dirty="0"/>
              <a:t>所有这些条件必须全部满足</a:t>
            </a:r>
            <a:r>
              <a:rPr lang="en-US" altLang="zh-CN" dirty="0"/>
              <a:t>,</a:t>
            </a:r>
            <a:r>
              <a:rPr lang="zh-CN" altLang="en-US" dirty="0"/>
              <a:t>所以你要防止死锁的话</a:t>
            </a:r>
            <a:r>
              <a:rPr lang="en-US" altLang="zh-CN" dirty="0"/>
              <a:t>,</a:t>
            </a:r>
            <a:r>
              <a:rPr lang="zh-CN" altLang="en-US" dirty="0"/>
              <a:t>只需破坏其中一个即可</a:t>
            </a:r>
            <a:endParaRPr lang="en-US" altLang="zh-CN" dirty="0"/>
          </a:p>
          <a:p>
            <a:pPr lvl="1"/>
            <a:r>
              <a:rPr lang="zh-CN" altLang="en-US" dirty="0"/>
              <a:t>在程序中</a:t>
            </a:r>
            <a:r>
              <a:rPr lang="en-US" altLang="zh-CN" dirty="0"/>
              <a:t>,</a:t>
            </a:r>
            <a:r>
              <a:rPr lang="zh-CN" altLang="en-US" dirty="0"/>
              <a:t>防止死锁最容易的方法是破坏条件</a:t>
            </a:r>
            <a:r>
              <a:rPr lang="en-US" altLang="zh-CN" dirty="0"/>
              <a:t>4</a:t>
            </a:r>
            <a:r>
              <a:rPr lang="zh-CN" altLang="en-US" dirty="0"/>
              <a:t>，有这个条件的原因是每个哲学家都试图用特定的顺序拿筷子</a:t>
            </a:r>
            <a:r>
              <a:rPr lang="en-US" altLang="zh-CN" dirty="0"/>
              <a:t>:</a:t>
            </a:r>
            <a:r>
              <a:rPr lang="zh-CN" altLang="en-US" dirty="0"/>
              <a:t>先左后右</a:t>
            </a:r>
            <a:r>
              <a:rPr lang="en-US" altLang="zh-CN" dirty="0"/>
              <a:t>.</a:t>
            </a:r>
            <a:r>
              <a:rPr lang="zh-CN" altLang="en-US" dirty="0"/>
              <a:t>正因为如此</a:t>
            </a:r>
            <a:r>
              <a:rPr lang="en-US" altLang="zh-CN" dirty="0"/>
              <a:t>,</a:t>
            </a:r>
            <a:r>
              <a:rPr lang="zh-CN" altLang="en-US" dirty="0"/>
              <a:t>就可能会发生 “每个人都拿着左边的筷子</a:t>
            </a:r>
            <a:r>
              <a:rPr lang="en-US" altLang="zh-CN" dirty="0"/>
              <a:t>,</a:t>
            </a:r>
            <a:r>
              <a:rPr lang="zh-CN" altLang="en-US" dirty="0"/>
              <a:t>并等待右边的筷子”的情况</a:t>
            </a:r>
            <a:r>
              <a:rPr lang="en-US" altLang="zh-CN" dirty="0"/>
              <a:t>,</a:t>
            </a:r>
            <a:r>
              <a:rPr lang="zh-CN" altLang="en-US" dirty="0"/>
              <a:t>这就是循环等待条件，如果最后一个哲学家被初始化成先拿右边的筷子</a:t>
            </a:r>
            <a:r>
              <a:rPr lang="en-US" altLang="zh-CN" dirty="0"/>
              <a:t>,</a:t>
            </a:r>
            <a:r>
              <a:rPr lang="zh-CN" altLang="en-US" dirty="0"/>
              <a:t>后拿左边的筷子</a:t>
            </a:r>
            <a:r>
              <a:rPr lang="en-US" altLang="zh-CN" dirty="0"/>
              <a:t>,</a:t>
            </a:r>
            <a:r>
              <a:rPr lang="zh-CN" altLang="en-US" dirty="0"/>
              <a:t>那么这个哲学家将永远不会阻止其左边的哲学家拿起他</a:t>
            </a:r>
            <a:r>
              <a:rPr lang="en-US" altLang="zh-CN" dirty="0"/>
              <a:t>/</a:t>
            </a:r>
            <a:r>
              <a:rPr lang="zh-CN" altLang="en-US" dirty="0"/>
              <a:t>她的筷子</a:t>
            </a:r>
            <a:r>
              <a:rPr lang="en-US" altLang="zh-CN" dirty="0"/>
              <a:t>,</a:t>
            </a:r>
            <a:r>
              <a:rPr lang="zh-CN" altLang="en-US" dirty="0"/>
              <a:t>这就打破了循环等待</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720044874"/>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线程同步</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volatile</a:t>
            </a:r>
            <a:r>
              <a:rPr lang="zh-CN" altLang="en-US" dirty="0"/>
              <a:t>能不能保证可见性？能不能保证语义顺序？能不能保证原子性？</a:t>
            </a:r>
            <a:endParaRPr lang="en-US" altLang="zh-CN" dirty="0"/>
          </a:p>
          <a:p>
            <a:r>
              <a:rPr lang="en-US" altLang="zh-CN" dirty="0"/>
              <a:t>long/double</a:t>
            </a:r>
            <a:r>
              <a:rPr lang="zh-CN" altLang="en-US" dirty="0"/>
              <a:t>类型的写入操作是否原子操作？</a:t>
            </a:r>
            <a:endParaRPr lang="en-US" altLang="zh-CN" dirty="0"/>
          </a:p>
          <a:p>
            <a:r>
              <a:rPr lang="zh-CN" altLang="en-US" dirty="0"/>
              <a:t>如何进行线程同步？有几种形式？</a:t>
            </a:r>
            <a:endParaRPr lang="en-US" altLang="zh-CN" dirty="0"/>
          </a:p>
        </p:txBody>
      </p:sp>
    </p:spTree>
    <p:extLst>
      <p:ext uri="{BB962C8B-B14F-4D97-AF65-F5344CB8AC3E}">
        <p14:creationId xmlns:p14="http://schemas.microsoft.com/office/powerpoint/2010/main" val="32239856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顺序编程模型是自然的、常规的，就像是遵守着人类的工作方式：一次做一件事情，顺序进行。通常如此：</a:t>
            </a:r>
            <a:endParaRPr lang="en-US" altLang="zh-CN" dirty="0"/>
          </a:p>
          <a:p>
            <a:endParaRPr lang="en-US" altLang="zh-CN" dirty="0"/>
          </a:p>
          <a:p>
            <a:endParaRPr lang="en-US" altLang="zh-CN" dirty="0"/>
          </a:p>
          <a:p>
            <a:r>
              <a:rPr lang="zh-CN" altLang="en-US" dirty="0"/>
              <a:t>在编程语言中，真实世界中的每一个动作，都会抽象成一个规则的动作序列</a:t>
            </a:r>
          </a:p>
        </p:txBody>
      </p:sp>
      <p:sp>
        <p:nvSpPr>
          <p:cNvPr id="4" name="圆角矩形 3"/>
          <p:cNvSpPr/>
          <p:nvPr/>
        </p:nvSpPr>
        <p:spPr>
          <a:xfrm>
            <a:off x="847560"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起床</a:t>
            </a:r>
          </a:p>
        </p:txBody>
      </p:sp>
      <p:sp>
        <p:nvSpPr>
          <p:cNvPr id="5" name="Line 20"/>
          <p:cNvSpPr>
            <a:spLocks noChangeShapeType="1"/>
          </p:cNvSpPr>
          <p:nvPr/>
        </p:nvSpPr>
        <p:spPr bwMode="auto">
          <a:xfrm>
            <a:off x="2602844"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 name="圆角矩形 5"/>
          <p:cNvSpPr/>
          <p:nvPr/>
        </p:nvSpPr>
        <p:spPr>
          <a:xfrm>
            <a:off x="3730245"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穿衣</a:t>
            </a:r>
          </a:p>
        </p:txBody>
      </p:sp>
      <p:sp>
        <p:nvSpPr>
          <p:cNvPr id="7" name="圆角矩形 6"/>
          <p:cNvSpPr/>
          <p:nvPr/>
        </p:nvSpPr>
        <p:spPr>
          <a:xfrm>
            <a:off x="6612930"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下楼</a:t>
            </a:r>
          </a:p>
        </p:txBody>
      </p:sp>
      <p:sp>
        <p:nvSpPr>
          <p:cNvPr id="8" name="圆角矩形 7"/>
          <p:cNvSpPr/>
          <p:nvPr/>
        </p:nvSpPr>
        <p:spPr>
          <a:xfrm>
            <a:off x="9495616" y="2748553"/>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准备早茶</a:t>
            </a:r>
          </a:p>
        </p:txBody>
      </p:sp>
      <p:sp>
        <p:nvSpPr>
          <p:cNvPr id="9" name="Line 20"/>
          <p:cNvSpPr>
            <a:spLocks noChangeShapeType="1"/>
          </p:cNvSpPr>
          <p:nvPr/>
        </p:nvSpPr>
        <p:spPr bwMode="auto">
          <a:xfrm>
            <a:off x="5485529"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Line 20"/>
          <p:cNvSpPr>
            <a:spLocks noChangeShapeType="1"/>
          </p:cNvSpPr>
          <p:nvPr/>
        </p:nvSpPr>
        <p:spPr bwMode="auto">
          <a:xfrm>
            <a:off x="8368215" y="3032735"/>
            <a:ext cx="1127401"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3846952031"/>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基本概念</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en-US" altLang="zh-CN" dirty="0"/>
              <a:t>volatile</a:t>
            </a:r>
            <a:r>
              <a:rPr lang="zh-CN" altLang="en-US" dirty="0"/>
              <a:t>能够保证可见性，能够</a:t>
            </a:r>
            <a:r>
              <a:rPr lang="en-US" altLang="zh-CN" dirty="0"/>
              <a:t> </a:t>
            </a:r>
            <a:r>
              <a:rPr lang="zh-CN" altLang="en-US" dirty="0"/>
              <a:t>保证语义顺序，但是不能保证原子性</a:t>
            </a:r>
            <a:endParaRPr lang="en-US" altLang="zh-CN" dirty="0"/>
          </a:p>
          <a:p>
            <a:r>
              <a:rPr lang="en-US" altLang="zh-CN" dirty="0"/>
              <a:t>long/double</a:t>
            </a:r>
            <a:r>
              <a:rPr lang="zh-CN" altLang="en-US" dirty="0"/>
              <a:t>这两个</a:t>
            </a:r>
            <a:r>
              <a:rPr lang="en-US" altLang="zh-CN" dirty="0"/>
              <a:t>64</a:t>
            </a:r>
            <a:r>
              <a:rPr lang="zh-CN" altLang="en-US" dirty="0"/>
              <a:t>位的数据写入不能保证原子性</a:t>
            </a:r>
            <a:endParaRPr lang="en-US" altLang="zh-CN" dirty="0"/>
          </a:p>
          <a:p>
            <a:r>
              <a:rPr lang="zh-CN" altLang="en-US" dirty="0"/>
              <a:t>使用关键字</a:t>
            </a:r>
            <a:r>
              <a:rPr lang="en-US" altLang="zh-CN" dirty="0"/>
              <a:t>synchronized</a:t>
            </a:r>
            <a:r>
              <a:rPr lang="zh-CN" altLang="en-US" dirty="0"/>
              <a:t>实现线程同步，可以直接修饰方法或者修饰代码块，在修饰代码块时需要提供一个对象作为监视器锁</a:t>
            </a:r>
            <a:endParaRPr lang="en-US" altLang="zh-CN" dirty="0"/>
          </a:p>
          <a:p>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21141090"/>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节</a:t>
            </a:r>
            <a:r>
              <a:rPr lang="en-US" altLang="zh-CN" dirty="0"/>
              <a:t>【</a:t>
            </a:r>
            <a:r>
              <a:rPr lang="zh-CN" altLang="en-US" dirty="0"/>
              <a:t>线程通讯</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a:t>知识点</a:t>
            </a:r>
            <a:r>
              <a:rPr lang="en-US" altLang="zh-CN" dirty="0"/>
              <a:t>1</a:t>
            </a:r>
            <a:r>
              <a:rPr lang="zh-CN" altLang="en-US" dirty="0"/>
              <a:t>：为什么要通讯</a:t>
            </a:r>
          </a:p>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a:p>
            <a:r>
              <a:rPr lang="zh-CN" altLang="en-US" dirty="0"/>
              <a:t>知识点</a:t>
            </a:r>
            <a:r>
              <a:rPr lang="en-US" altLang="zh-CN" dirty="0"/>
              <a:t>3</a:t>
            </a:r>
            <a:r>
              <a:rPr lang="zh-CN" altLang="en-US" dirty="0"/>
              <a:t>：管道流通讯</a:t>
            </a:r>
          </a:p>
        </p:txBody>
      </p:sp>
    </p:spTree>
    <p:extLst>
      <p:ext uri="{BB962C8B-B14F-4D97-AF65-F5344CB8AC3E}">
        <p14:creationId xmlns:p14="http://schemas.microsoft.com/office/powerpoint/2010/main" val="3444560947"/>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：为什么要通讯</a:t>
            </a:r>
          </a:p>
        </p:txBody>
      </p:sp>
      <p:sp>
        <p:nvSpPr>
          <p:cNvPr id="3" name="内容占位符 2"/>
          <p:cNvSpPr>
            <a:spLocks noGrp="1"/>
          </p:cNvSpPr>
          <p:nvPr>
            <p:ph idx="1"/>
          </p:nvPr>
        </p:nvSpPr>
        <p:spPr/>
        <p:txBody>
          <a:bodyPr/>
          <a:lstStyle/>
          <a:p>
            <a:r>
              <a:rPr lang="zh-CN" altLang="en-US" dirty="0"/>
              <a:t>线程通信的目标是使线程间能够互相发送信号。另一方面，线程通信使线程也能够等待其他线程的信号</a:t>
            </a:r>
          </a:p>
          <a:p>
            <a:r>
              <a:rPr lang="zh-CN" altLang="en-US" dirty="0"/>
              <a:t>例如，线程</a:t>
            </a:r>
            <a:r>
              <a:rPr lang="en-US" altLang="zh-CN" dirty="0"/>
              <a:t>B</a:t>
            </a:r>
            <a:r>
              <a:rPr lang="zh-CN" altLang="en-US" dirty="0"/>
              <a:t>可以等待线程</a:t>
            </a:r>
            <a:r>
              <a:rPr lang="en-US" altLang="zh-CN" dirty="0"/>
              <a:t>A</a:t>
            </a:r>
            <a:r>
              <a:rPr lang="zh-CN" altLang="en-US" dirty="0"/>
              <a:t>的一个信号，这个信号会通知线程</a:t>
            </a:r>
            <a:r>
              <a:rPr lang="en-US" altLang="zh-CN" dirty="0"/>
              <a:t>B</a:t>
            </a:r>
            <a:r>
              <a:rPr lang="zh-CN" altLang="en-US" dirty="0"/>
              <a:t>数据已经准备好了，一个比较典型的案例就是：</a:t>
            </a:r>
          </a:p>
          <a:p>
            <a:endParaRPr lang="zh-CN" altLang="en-US" dirty="0"/>
          </a:p>
        </p:txBody>
      </p:sp>
      <p:pic>
        <p:nvPicPr>
          <p:cNvPr id="32770" name="Picture 2" descr="https://timgsa.baidu.com/timg?image&amp;quality=80&amp;size=b9999_10000&amp;sec=1489654659898&amp;di=5af2146c01e561fcf4865b6cfbc2d67b&amp;imgtype=0&amp;src=http%3A%2F%2Fwww.cncz360.com%2Ffile%2Fupload%2F201411%2F14%2F15-29-08-60-3.jpg"/>
          <p:cNvPicPr>
            <a:picLocks noChangeAspect="1" noChangeArrowheads="1"/>
          </p:cNvPicPr>
          <p:nvPr/>
        </p:nvPicPr>
        <p:blipFill rotWithShape="1">
          <a:blip r:embed="rId2">
            <a:extLst>
              <a:ext uri="{28A0092B-C50C-407E-A947-70E740481C1C}">
                <a14:useLocalDpi xmlns:a14="http://schemas.microsoft.com/office/drawing/2010/main" val="0"/>
              </a:ext>
            </a:extLst>
          </a:blip>
          <a:srcRect t="19234" b="20797"/>
          <a:stretch/>
        </p:blipFill>
        <p:spPr bwMode="auto">
          <a:xfrm>
            <a:off x="4542089" y="3760427"/>
            <a:ext cx="2886075" cy="2587557"/>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698179499"/>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：为什么要通讯</a:t>
            </a:r>
          </a:p>
        </p:txBody>
      </p:sp>
      <p:sp>
        <p:nvSpPr>
          <p:cNvPr id="7" name="内容占位符 2"/>
          <p:cNvSpPr>
            <a:spLocks noGrp="1"/>
          </p:cNvSpPr>
          <p:nvPr>
            <p:ph idx="1"/>
          </p:nvPr>
        </p:nvSpPr>
        <p:spPr>
          <a:xfrm>
            <a:off x="186570" y="899047"/>
            <a:ext cx="11792070" cy="5448937"/>
          </a:xfrm>
        </p:spPr>
        <p:txBody>
          <a:bodyPr/>
          <a:lstStyle/>
          <a:p>
            <a:r>
              <a:rPr lang="zh-CN" altLang="en-US" dirty="0"/>
              <a:t>收取鸡蛋的流程：</a:t>
            </a:r>
          </a:p>
          <a:p>
            <a:endParaRPr lang="zh-CN" altLang="en-US" dirty="0"/>
          </a:p>
        </p:txBody>
      </p:sp>
      <p:pic>
        <p:nvPicPr>
          <p:cNvPr id="33794" name="Picture 2" descr="https://timgsa.baidu.com/timg?image&amp;quality=80&amp;size=b9999_10000&amp;sec=1489654813665&amp;di=ca38664685bc431c87a46071d2bc20b5&amp;imgtype=0&amp;src=http%3A%2F%2Fimg3.hefei.cc%2Fforum%2F201406%2F23%2F1430242waq76exixtz7bq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4790" y="2334886"/>
            <a:ext cx="1903446" cy="1425789"/>
          </a:xfrm>
          <a:prstGeom prst="rect">
            <a:avLst/>
          </a:prstGeom>
          <a:blipFill>
            <a:blip r:embed="rId3"/>
            <a:stretch>
              <a:fillRect/>
            </a:stretch>
          </a:blipFill>
          <a:ln w="101600">
            <a:solidFill>
              <a:srgbClr val="339933">
                <a:alpha val="96000"/>
              </a:srgbClr>
            </a:solidFill>
          </a:ln>
        </p:spPr>
      </p:pic>
      <p:pic>
        <p:nvPicPr>
          <p:cNvPr id="33796" name="Picture 4" descr="https://timgsa.baidu.com/timg?image&amp;quality=80&amp;size=b9999_10000&amp;sec=1489654910746&amp;di=68eeff9dc82caba4c90205bc002d038f&amp;imgtype=0&amp;src=http%3A%2F%2Fpic84.huitu.com%2Fres%2F20160818%2F386439_20160818114236784501_1.jpg"/>
          <p:cNvPicPr>
            <a:picLocks noChangeArrowheads="1"/>
          </p:cNvPicPr>
          <p:nvPr/>
        </p:nvPicPr>
        <p:blipFill rotWithShape="1">
          <a:blip r:embed="rId4" cstate="print">
            <a:extLst>
              <a:ext uri="{28A0092B-C50C-407E-A947-70E740481C1C}">
                <a14:useLocalDpi xmlns:a14="http://schemas.microsoft.com/office/drawing/2010/main" val="0"/>
              </a:ext>
            </a:extLst>
          </a:blip>
          <a:srcRect b="7708"/>
          <a:stretch/>
        </p:blipFill>
        <p:spPr bwMode="auto">
          <a:xfrm>
            <a:off x="1814790" y="4612846"/>
            <a:ext cx="1904400" cy="1425600"/>
          </a:xfrm>
          <a:prstGeom prst="rect">
            <a:avLst/>
          </a:prstGeom>
          <a:blipFill>
            <a:blip r:embed="rId3"/>
            <a:stretch>
              <a:fillRect/>
            </a:stretch>
          </a:blipFill>
          <a:ln w="101600">
            <a:solidFill>
              <a:srgbClr val="339933">
                <a:alpha val="96000"/>
              </a:srgbClr>
            </a:solidFill>
          </a:ln>
        </p:spPr>
      </p:pic>
      <p:sp>
        <p:nvSpPr>
          <p:cNvPr id="8" name="文本框 7"/>
          <p:cNvSpPr txBox="1"/>
          <p:nvPr/>
        </p:nvSpPr>
        <p:spPr>
          <a:xfrm>
            <a:off x="1600202" y="1603605"/>
            <a:ext cx="2225040" cy="646331"/>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收取鸡蛋</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（资源消费线程）</a:t>
            </a:r>
          </a:p>
        </p:txBody>
      </p:sp>
      <p:sp>
        <p:nvSpPr>
          <p:cNvPr id="9" name="文本框 8"/>
          <p:cNvSpPr txBox="1"/>
          <p:nvPr/>
        </p:nvSpPr>
        <p:spPr>
          <a:xfrm>
            <a:off x="1653993" y="6123585"/>
            <a:ext cx="2225040" cy="646331"/>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鸡生蛋</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（资源生产线程）</a:t>
            </a:r>
          </a:p>
        </p:txBody>
      </p:sp>
      <p:cxnSp>
        <p:nvCxnSpPr>
          <p:cNvPr id="6" name="肘形连接符 5"/>
          <p:cNvCxnSpPr>
            <a:stCxn id="33794" idx="1"/>
            <a:endCxn id="33796" idx="1"/>
          </p:cNvCxnSpPr>
          <p:nvPr/>
        </p:nvCxnSpPr>
        <p:spPr>
          <a:xfrm rot="10800000" flipV="1">
            <a:off x="1814790" y="3047780"/>
            <a:ext cx="12700" cy="2277865"/>
          </a:xfrm>
          <a:prstGeom prst="bentConnector3">
            <a:avLst>
              <a:gd name="adj1" fmla="val 5640000"/>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9788" y="4034328"/>
            <a:ext cx="3484092" cy="369332"/>
          </a:xfrm>
          <a:prstGeom prst="rect">
            <a:avLst/>
          </a:prstGeom>
          <a:solidFill>
            <a:schemeClr val="bg1"/>
          </a:solidFill>
          <a:ln>
            <a:solidFill>
              <a:srgbClr val="C00000"/>
            </a:solid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多线程协作完成收取鸡蛋业务</a:t>
            </a:r>
          </a:p>
        </p:txBody>
      </p:sp>
      <p:sp>
        <p:nvSpPr>
          <p:cNvPr id="16" name="Line 20"/>
          <p:cNvSpPr>
            <a:spLocks noChangeShapeType="1"/>
          </p:cNvSpPr>
          <p:nvPr/>
        </p:nvSpPr>
        <p:spPr bwMode="auto">
          <a:xfrm flipV="1">
            <a:off x="889787" y="1637503"/>
            <a:ext cx="10857533"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7"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84" y="1483395"/>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889788" y="1637503"/>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时间</a:t>
            </a:r>
          </a:p>
        </p:txBody>
      </p:sp>
      <p:sp>
        <p:nvSpPr>
          <p:cNvPr id="19" name="Line 20"/>
          <p:cNvSpPr>
            <a:spLocks noChangeShapeType="1"/>
          </p:cNvSpPr>
          <p:nvPr/>
        </p:nvSpPr>
        <p:spPr bwMode="auto">
          <a:xfrm flipH="1">
            <a:off x="6817381" y="1637503"/>
            <a:ext cx="51908" cy="4744379"/>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椭圆 20"/>
          <p:cNvSpPr/>
          <p:nvPr/>
        </p:nvSpPr>
        <p:spPr>
          <a:xfrm>
            <a:off x="6755269" y="1489487"/>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flipH="1">
            <a:off x="8706386" y="1675533"/>
            <a:ext cx="51908" cy="4744379"/>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椭圆 22"/>
          <p:cNvSpPr/>
          <p:nvPr/>
        </p:nvSpPr>
        <p:spPr>
          <a:xfrm>
            <a:off x="8644274" y="1527517"/>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816922" y="3047780"/>
            <a:ext cx="250163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825242" y="5325645"/>
            <a:ext cx="300045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373978" y="2455983"/>
            <a:ext cx="886805" cy="1754326"/>
          </a:xfrm>
          <a:prstGeom prst="rect">
            <a:avLst/>
          </a:prstGeom>
          <a:solidFill>
            <a:schemeClr val="bg1"/>
          </a:solidFill>
          <a:ln>
            <a:solidFill>
              <a:srgbClr val="C00000"/>
            </a:solid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收取速度比产生速度快，没有新鸡蛋</a:t>
            </a:r>
          </a:p>
        </p:txBody>
      </p:sp>
      <p:cxnSp>
        <p:nvCxnSpPr>
          <p:cNvPr id="31" name="直接箭头连接符 30"/>
          <p:cNvCxnSpPr/>
          <p:nvPr/>
        </p:nvCxnSpPr>
        <p:spPr>
          <a:xfrm>
            <a:off x="7260783" y="3047780"/>
            <a:ext cx="1497511" cy="0"/>
          </a:xfrm>
          <a:prstGeom prst="straightConnector1">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869289" y="5324175"/>
            <a:ext cx="146699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8592366" y="3092955"/>
            <a:ext cx="25954" cy="1614737"/>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9082809" y="5324175"/>
            <a:ext cx="278915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8758294" y="3047780"/>
            <a:ext cx="2989026"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8318651" y="2679517"/>
            <a:ext cx="655644" cy="366846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7833907" y="3684118"/>
            <a:ext cx="1401533" cy="646331"/>
          </a:xfrm>
          <a:prstGeom prst="rect">
            <a:avLst/>
          </a:prstGeom>
          <a:solidFill>
            <a:schemeClr val="bg1"/>
          </a:solidFill>
          <a:ln>
            <a:solidFill>
              <a:srgbClr val="C00000"/>
            </a:solid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发送通知（鸡鸣）</a:t>
            </a:r>
          </a:p>
        </p:txBody>
      </p:sp>
      <p:sp>
        <p:nvSpPr>
          <p:cNvPr id="36" name="文本框 35"/>
          <p:cNvSpPr txBox="1"/>
          <p:nvPr/>
        </p:nvSpPr>
        <p:spPr>
          <a:xfrm>
            <a:off x="8381870" y="4704961"/>
            <a:ext cx="700939" cy="1477328"/>
          </a:xfrm>
          <a:prstGeom prst="rect">
            <a:avLst/>
          </a:prstGeom>
          <a:solidFill>
            <a:schemeClr val="bg1"/>
          </a:solidFill>
          <a:ln>
            <a:solidFill>
              <a:srgbClr val="C00000"/>
            </a:solid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生产了一定数量的鸡蛋</a:t>
            </a:r>
          </a:p>
        </p:txBody>
      </p:sp>
      <p:sp>
        <p:nvSpPr>
          <p:cNvPr id="47" name="文本框 46"/>
          <p:cNvSpPr txBox="1"/>
          <p:nvPr/>
        </p:nvSpPr>
        <p:spPr>
          <a:xfrm>
            <a:off x="7672423" y="2672725"/>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线程通讯</a:t>
            </a:r>
          </a:p>
        </p:txBody>
      </p:sp>
    </p:spTree>
    <p:extLst>
      <p:ext uri="{BB962C8B-B14F-4D97-AF65-F5344CB8AC3E}">
        <p14:creationId xmlns:p14="http://schemas.microsoft.com/office/powerpoint/2010/main" val="3761364661"/>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a:t>在需要线程通讯的地方，可以想到一个比较简单的处理办法</a:t>
            </a:r>
            <a:r>
              <a:rPr lang="en-US" altLang="zh-CN" dirty="0"/>
              <a:t>:</a:t>
            </a:r>
            <a:r>
              <a:rPr lang="zh-CN" altLang="en-US" dirty="0"/>
              <a:t>利用标志性的共享变量：</a:t>
            </a:r>
          </a:p>
        </p:txBody>
      </p:sp>
      <p:pic>
        <p:nvPicPr>
          <p:cNvPr id="4" name="图片 3"/>
          <p:cNvPicPr>
            <a:picLocks noChangeAspect="1"/>
          </p:cNvPicPr>
          <p:nvPr/>
        </p:nvPicPr>
        <p:blipFill>
          <a:blip r:embed="rId2"/>
          <a:stretch>
            <a:fillRect/>
          </a:stretch>
        </p:blipFill>
        <p:spPr>
          <a:xfrm>
            <a:off x="528637" y="2242438"/>
            <a:ext cx="7640003" cy="4432682"/>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4701639" y="2259836"/>
            <a:ext cx="631212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为了保证可见性，将共享变量设置为</a:t>
            </a:r>
            <a:r>
              <a:rPr lang="en-US" altLang="zh-CN" b="1" dirty="0">
                <a:solidFill>
                  <a:srgbClr val="C00000"/>
                </a:solidFill>
                <a:latin typeface="微软雅黑" panose="020B0503020204020204" pitchFamily="34" charset="-122"/>
                <a:ea typeface="微软雅黑" panose="020B0503020204020204" pitchFamily="34" charset="-122"/>
              </a:rPr>
              <a:t>volatile,</a:t>
            </a:r>
            <a:r>
              <a:rPr lang="zh-CN" altLang="en-US" b="1" dirty="0">
                <a:solidFill>
                  <a:srgbClr val="C00000"/>
                </a:solidFill>
                <a:latin typeface="微软雅黑" panose="020B0503020204020204" pitchFamily="34" charset="-122"/>
                <a:ea typeface="微软雅黑" panose="020B0503020204020204" pitchFamily="34" charset="-122"/>
              </a:rPr>
              <a:t>当然也可以提供同步的变量设值方法</a:t>
            </a:r>
          </a:p>
        </p:txBody>
      </p:sp>
      <p:sp>
        <p:nvSpPr>
          <p:cNvPr id="6" name="圆角矩形 5"/>
          <p:cNvSpPr/>
          <p:nvPr/>
        </p:nvSpPr>
        <p:spPr>
          <a:xfrm>
            <a:off x="1946528" y="320761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029214" y="232708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4532134" y="310502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264036" y="3105024"/>
            <a:ext cx="631212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如果没有鸡蛋，则只是等待</a:t>
            </a:r>
          </a:p>
        </p:txBody>
      </p:sp>
      <p:sp>
        <p:nvSpPr>
          <p:cNvPr id="10" name="圆角矩形 9"/>
          <p:cNvSpPr/>
          <p:nvPr/>
        </p:nvSpPr>
        <p:spPr>
          <a:xfrm>
            <a:off x="1397888" y="584413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4098084" y="57415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701639" y="5754919"/>
            <a:ext cx="631212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有了鸡蛋后设置共享变量的值</a:t>
            </a:r>
          </a:p>
        </p:txBody>
      </p:sp>
      <p:sp>
        <p:nvSpPr>
          <p:cNvPr id="13" name="圆角矩形 12"/>
          <p:cNvSpPr/>
          <p:nvPr/>
        </p:nvSpPr>
        <p:spPr>
          <a:xfrm>
            <a:off x="891639" y="2429674"/>
            <a:ext cx="3086001" cy="2220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006528"/>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a:t>线程</a:t>
            </a:r>
            <a:r>
              <a:rPr lang="en-US" altLang="zh-CN" dirty="0"/>
              <a:t>human</a:t>
            </a:r>
            <a:r>
              <a:rPr lang="zh-CN" altLang="en-US" dirty="0"/>
              <a:t>和</a:t>
            </a:r>
            <a:r>
              <a:rPr lang="en-US" altLang="zh-CN" dirty="0"/>
              <a:t>hen</a:t>
            </a:r>
            <a:r>
              <a:rPr lang="zh-CN" altLang="en-US" dirty="0"/>
              <a:t>必须获得指向同一个</a:t>
            </a:r>
            <a:r>
              <a:rPr lang="en-US" altLang="zh-CN" dirty="0" err="1"/>
              <a:t>hasEggs</a:t>
            </a:r>
            <a:r>
              <a:rPr lang="zh-CN" altLang="en-US" dirty="0"/>
              <a:t>共享实例的引用，以便进行通信。如果它们持有的引用指向不同的实例，那么彼此将不能检测到对方的信号。需要处理的数据可以存放在一个共享缓存区里</a:t>
            </a:r>
            <a:endParaRPr lang="en-US" altLang="zh-CN" dirty="0"/>
          </a:p>
          <a:p>
            <a:r>
              <a:rPr lang="zh-CN" altLang="en-US" dirty="0"/>
              <a:t>上例这种循环轮询方式被称为忙等待</a:t>
            </a:r>
            <a:endParaRPr lang="en-US" altLang="zh-CN" dirty="0"/>
          </a:p>
          <a:p>
            <a:r>
              <a:rPr lang="zh-CN" altLang="en-US" dirty="0"/>
              <a:t>忙等待没有对运行等待线程的</a:t>
            </a:r>
            <a:r>
              <a:rPr lang="en-US" altLang="zh-CN" dirty="0"/>
              <a:t>CPU</a:t>
            </a:r>
            <a:r>
              <a:rPr lang="zh-CN" altLang="en-US" dirty="0"/>
              <a:t>进行有效的利用，除非平均等待时间非常短。否则，让等待线程进入睡眠或者非运行状态更为明智，直到它接收到它等待的信号</a:t>
            </a:r>
          </a:p>
        </p:txBody>
      </p:sp>
    </p:spTree>
    <p:extLst>
      <p:ext uri="{BB962C8B-B14F-4D97-AF65-F5344CB8AC3E}">
        <p14:creationId xmlns:p14="http://schemas.microsoft.com/office/powerpoint/2010/main" val="3526265501"/>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85000" lnSpcReduction="10000"/>
          </a:bodyPr>
          <a:lstStyle/>
          <a:p>
            <a:r>
              <a:rPr lang="en-US" altLang="zh-CN" dirty="0"/>
              <a:t>Java</a:t>
            </a:r>
            <a:r>
              <a:rPr lang="zh-CN" altLang="en-US" dirty="0"/>
              <a:t>有一个内建的等待机制来允许线程在等待信号的时候变为非运行状态。</a:t>
            </a:r>
            <a:r>
              <a:rPr lang="en-US" altLang="zh-CN" dirty="0" err="1"/>
              <a:t>java.lang.Object</a:t>
            </a:r>
            <a:r>
              <a:rPr lang="en-US" altLang="zh-CN" dirty="0"/>
              <a:t> </a:t>
            </a:r>
            <a:r>
              <a:rPr lang="zh-CN" altLang="en-US" dirty="0"/>
              <a:t>类定义了三个方法，</a:t>
            </a:r>
            <a:r>
              <a:rPr lang="en-US" altLang="zh-CN" b="1" dirty="0">
                <a:solidFill>
                  <a:srgbClr val="C00000"/>
                </a:solidFill>
              </a:rPr>
              <a:t>wait()</a:t>
            </a:r>
            <a:r>
              <a:rPr lang="zh-CN" altLang="en-US" b="1" dirty="0">
                <a:solidFill>
                  <a:srgbClr val="C00000"/>
                </a:solidFill>
              </a:rPr>
              <a:t>、</a:t>
            </a:r>
            <a:r>
              <a:rPr lang="en-US" altLang="zh-CN" b="1" dirty="0">
                <a:solidFill>
                  <a:srgbClr val="C00000"/>
                </a:solidFill>
              </a:rPr>
              <a:t>notify()</a:t>
            </a:r>
            <a:r>
              <a:rPr lang="zh-CN" altLang="en-US" b="1" dirty="0">
                <a:solidFill>
                  <a:srgbClr val="C00000"/>
                </a:solidFill>
              </a:rPr>
              <a:t>和</a:t>
            </a:r>
            <a:r>
              <a:rPr lang="en-US" altLang="zh-CN" b="1" dirty="0" err="1">
                <a:solidFill>
                  <a:srgbClr val="C00000"/>
                </a:solidFill>
              </a:rPr>
              <a:t>notifyAll</a:t>
            </a:r>
            <a:r>
              <a:rPr lang="en-US" altLang="zh-CN" b="1" dirty="0">
                <a:solidFill>
                  <a:srgbClr val="C00000"/>
                </a:solidFill>
              </a:rPr>
              <a:t>()</a:t>
            </a:r>
            <a:r>
              <a:rPr lang="zh-CN" altLang="en-US" dirty="0"/>
              <a:t>来实现这个等待机制（由于</a:t>
            </a:r>
            <a:r>
              <a:rPr lang="en-US" altLang="zh-CN" dirty="0"/>
              <a:t>Object</a:t>
            </a:r>
            <a:r>
              <a:rPr lang="zh-CN" altLang="en-US" dirty="0"/>
              <a:t>类是</a:t>
            </a:r>
            <a:r>
              <a:rPr lang="en-US" altLang="zh-CN" dirty="0"/>
              <a:t>Java</a:t>
            </a:r>
            <a:r>
              <a:rPr lang="zh-CN" altLang="en-US" dirty="0"/>
              <a:t>继承树的根节点，因此所有的</a:t>
            </a:r>
            <a:r>
              <a:rPr lang="en-US" altLang="zh-CN" dirty="0"/>
              <a:t>Java</a:t>
            </a:r>
            <a:r>
              <a:rPr lang="zh-CN" altLang="en-US" dirty="0"/>
              <a:t>类都具备这三个方法，这三个方法都是</a:t>
            </a:r>
            <a:r>
              <a:rPr lang="en-US" altLang="zh-CN" dirty="0"/>
              <a:t>final</a:t>
            </a:r>
            <a:r>
              <a:rPr lang="zh-CN" altLang="en-US" dirty="0"/>
              <a:t>的）</a:t>
            </a:r>
            <a:endParaRPr lang="en-US" altLang="zh-CN" dirty="0"/>
          </a:p>
          <a:p>
            <a:r>
              <a:rPr lang="zh-CN" altLang="en-US" dirty="0"/>
              <a:t>一个线程一旦调用了任意对象的</a:t>
            </a:r>
            <a:r>
              <a:rPr lang="en-US" altLang="zh-CN" dirty="0"/>
              <a:t>wait()</a:t>
            </a:r>
            <a:r>
              <a:rPr lang="zh-CN" altLang="en-US" dirty="0"/>
              <a:t>方法，就会变为非运行状态，直到另一个线程调用了同一个对象的</a:t>
            </a:r>
            <a:r>
              <a:rPr lang="en-US" altLang="zh-CN" dirty="0"/>
              <a:t>notify()/</a:t>
            </a:r>
            <a:r>
              <a:rPr lang="en-US" altLang="zh-CN" dirty="0" err="1"/>
              <a:t>notifyAll</a:t>
            </a:r>
            <a:r>
              <a:rPr lang="en-US" altLang="zh-CN" dirty="0"/>
              <a:t>()</a:t>
            </a:r>
            <a:r>
              <a:rPr lang="zh-CN" altLang="en-US" dirty="0"/>
              <a:t>方法</a:t>
            </a:r>
            <a:endParaRPr lang="en-US" altLang="zh-CN" dirty="0"/>
          </a:p>
          <a:p>
            <a:r>
              <a:rPr lang="zh-CN" altLang="en-US" dirty="0"/>
              <a:t>为了调用</a:t>
            </a:r>
            <a:r>
              <a:rPr lang="en-US" altLang="zh-CN" dirty="0"/>
              <a:t>wait()</a:t>
            </a:r>
            <a:r>
              <a:rPr lang="zh-CN" altLang="en-US" dirty="0"/>
              <a:t>或者</a:t>
            </a:r>
            <a:r>
              <a:rPr lang="en-US" altLang="zh-CN" dirty="0"/>
              <a:t>notify()</a:t>
            </a:r>
            <a:r>
              <a:rPr lang="zh-CN" altLang="en-US" dirty="0"/>
              <a:t>，线程必须先获得那个对象的锁。也就是说，</a:t>
            </a:r>
            <a:r>
              <a:rPr lang="zh-CN" altLang="en-US" b="1" dirty="0">
                <a:solidFill>
                  <a:srgbClr val="C00000"/>
                </a:solidFill>
              </a:rPr>
              <a:t>线程必须在同步块里调用</a:t>
            </a:r>
            <a:r>
              <a:rPr lang="en-US" altLang="zh-CN" b="1" dirty="0">
                <a:solidFill>
                  <a:srgbClr val="C00000"/>
                </a:solidFill>
              </a:rPr>
              <a:t>wait()</a:t>
            </a:r>
            <a:r>
              <a:rPr lang="zh-CN" altLang="en-US" b="1" dirty="0">
                <a:solidFill>
                  <a:srgbClr val="C00000"/>
                </a:solidFill>
              </a:rPr>
              <a:t>或者</a:t>
            </a:r>
            <a:r>
              <a:rPr lang="en-US" altLang="zh-CN" b="1" dirty="0">
                <a:solidFill>
                  <a:srgbClr val="C00000"/>
                </a:solidFill>
              </a:rPr>
              <a:t>notify()</a:t>
            </a:r>
            <a:r>
              <a:rPr lang="zh-CN" altLang="en-US" dirty="0"/>
              <a:t>，</a:t>
            </a:r>
            <a:r>
              <a:rPr lang="en-US" altLang="zh-CN" dirty="0"/>
              <a:t>JVM</a:t>
            </a:r>
            <a:r>
              <a:rPr lang="zh-CN" altLang="en-US" dirty="0"/>
              <a:t>是这么实现的，当你调用</a:t>
            </a:r>
            <a:r>
              <a:rPr lang="en-US" altLang="zh-CN" dirty="0"/>
              <a:t>wait</a:t>
            </a:r>
            <a:r>
              <a:rPr lang="zh-CN" altLang="en-US" dirty="0"/>
              <a:t>时候它首先要检查下当前线程是否是锁的拥有者，不是则抛出</a:t>
            </a:r>
            <a:r>
              <a:rPr lang="en-US" altLang="zh-CN" dirty="0" err="1"/>
              <a:t>IllegalMonitorStateException</a:t>
            </a:r>
            <a:endParaRPr lang="zh-CN" altLang="en-US" dirty="0"/>
          </a:p>
        </p:txBody>
      </p:sp>
    </p:spTree>
    <p:extLst>
      <p:ext uri="{BB962C8B-B14F-4D97-AF65-F5344CB8AC3E}">
        <p14:creationId xmlns:p14="http://schemas.microsoft.com/office/powerpoint/2010/main" val="2449766741"/>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zh-CN" altLang="en-US" dirty="0"/>
              <a:t>收获鸡蛋的</a:t>
            </a:r>
            <a:r>
              <a:rPr lang="en-US" altLang="zh-CN" dirty="0"/>
              <a:t>wait</a:t>
            </a:r>
            <a:r>
              <a:rPr lang="zh-CN" altLang="en-US" dirty="0"/>
              <a:t>改进版本：</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497650" y="1661160"/>
            <a:ext cx="5217349" cy="4602566"/>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026079" y="1661160"/>
            <a:ext cx="4905435" cy="334461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a:srcRect b="44360"/>
          <a:stretch/>
        </p:blipFill>
        <p:spPr>
          <a:xfrm>
            <a:off x="9251771" y="4499081"/>
            <a:ext cx="2495550" cy="1680005"/>
          </a:xfrm>
          <a:prstGeom prst="rect">
            <a:avLst/>
          </a:prstGeom>
          <a:blipFill>
            <a:blip r:embed="rId3"/>
            <a:stretch>
              <a:fillRect/>
            </a:stretch>
          </a:blipFill>
          <a:ln w="101600">
            <a:solidFill>
              <a:srgbClr val="339933">
                <a:alpha val="96000"/>
              </a:srgbClr>
            </a:solidFill>
          </a:ln>
        </p:spPr>
      </p:pic>
      <p:sp>
        <p:nvSpPr>
          <p:cNvPr id="7" name="右箭头 6"/>
          <p:cNvSpPr/>
          <p:nvPr/>
        </p:nvSpPr>
        <p:spPr>
          <a:xfrm rot="5400000">
            <a:off x="10708340" y="379593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384803" y="4311911"/>
            <a:ext cx="131950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9" name="圆角矩形 8"/>
          <p:cNvSpPr/>
          <p:nvPr/>
        </p:nvSpPr>
        <p:spPr>
          <a:xfrm>
            <a:off x="2455161" y="340830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225281" y="2204340"/>
            <a:ext cx="2755111" cy="1909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1"/>
            <a:endCxn id="9" idx="3"/>
          </p:cNvCxnSpPr>
          <p:nvPr/>
        </p:nvCxnSpPr>
        <p:spPr>
          <a:xfrm flipH="1">
            <a:off x="5210272" y="2299795"/>
            <a:ext cx="2015009" cy="120396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129679"/>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85000" lnSpcReduction="10000"/>
          </a:bodyPr>
          <a:lstStyle/>
          <a:p>
            <a:r>
              <a:rPr lang="zh-CN" altLang="en-US" dirty="0"/>
              <a:t>当一个线程调用一个对象的</a:t>
            </a:r>
            <a:r>
              <a:rPr lang="en-US" altLang="zh-CN" dirty="0"/>
              <a:t>notify()</a:t>
            </a:r>
            <a:r>
              <a:rPr lang="zh-CN" altLang="en-US" dirty="0"/>
              <a:t>方法，正在等待该对象的所有线程中将有一个线程被唤醒并允许执行（这个将被唤醒的线程</a:t>
            </a:r>
            <a:r>
              <a:rPr lang="zh-CN" altLang="en-US" b="1" dirty="0">
                <a:solidFill>
                  <a:srgbClr val="C00000"/>
                </a:solidFill>
              </a:rPr>
              <a:t>是随机的，不可以指定唤醒哪个线程</a:t>
            </a:r>
            <a:r>
              <a:rPr lang="zh-CN" altLang="en-US" dirty="0"/>
              <a:t>）。同时也提供了一个</a:t>
            </a:r>
            <a:r>
              <a:rPr lang="en-US" altLang="zh-CN" b="1" dirty="0" err="1">
                <a:solidFill>
                  <a:srgbClr val="C00000"/>
                </a:solidFill>
              </a:rPr>
              <a:t>notifyAll</a:t>
            </a:r>
            <a:r>
              <a:rPr lang="en-US" altLang="zh-CN" b="1" dirty="0">
                <a:solidFill>
                  <a:srgbClr val="C00000"/>
                </a:solidFill>
              </a:rPr>
              <a:t>()</a:t>
            </a:r>
            <a:r>
              <a:rPr lang="zh-CN" altLang="en-US" b="1" dirty="0">
                <a:solidFill>
                  <a:srgbClr val="C00000"/>
                </a:solidFill>
              </a:rPr>
              <a:t>方法来唤醒正在等待一个给定对象的所有线程</a:t>
            </a:r>
            <a:endParaRPr lang="en-US" altLang="zh-CN" b="1" dirty="0">
              <a:solidFill>
                <a:srgbClr val="C00000"/>
              </a:solidFill>
            </a:endParaRPr>
          </a:p>
          <a:p>
            <a:r>
              <a:rPr lang="zh-CN" altLang="en-US" dirty="0"/>
              <a:t>一旦线程调用了</a:t>
            </a:r>
            <a:r>
              <a:rPr lang="en-US" altLang="zh-CN" dirty="0"/>
              <a:t>wait()</a:t>
            </a:r>
            <a:r>
              <a:rPr lang="zh-CN" altLang="en-US" dirty="0"/>
              <a:t>方法，它就</a:t>
            </a:r>
            <a:r>
              <a:rPr lang="zh-CN" altLang="en-US" b="1" dirty="0">
                <a:solidFill>
                  <a:srgbClr val="C00000"/>
                </a:solidFill>
              </a:rPr>
              <a:t>释放了所持有的监视器对象上的锁</a:t>
            </a:r>
            <a:r>
              <a:rPr lang="zh-CN" altLang="en-US" dirty="0"/>
              <a:t>。这将允许其他线程也可以调用</a:t>
            </a:r>
            <a:r>
              <a:rPr lang="en-US" altLang="zh-CN" dirty="0"/>
              <a:t>wait()</a:t>
            </a:r>
            <a:r>
              <a:rPr lang="zh-CN" altLang="en-US" dirty="0"/>
              <a:t>或者</a:t>
            </a:r>
            <a:r>
              <a:rPr lang="en-US" altLang="zh-CN" dirty="0"/>
              <a:t>notify()</a:t>
            </a:r>
            <a:r>
              <a:rPr lang="zh-CN" altLang="en-US" dirty="0"/>
              <a:t>（这是</a:t>
            </a:r>
            <a:r>
              <a:rPr lang="en-US" altLang="zh-CN" dirty="0"/>
              <a:t>wait</a:t>
            </a:r>
            <a:r>
              <a:rPr lang="zh-CN" altLang="en-US" dirty="0"/>
              <a:t>方法和</a:t>
            </a:r>
            <a:r>
              <a:rPr lang="en-US" altLang="zh-CN" dirty="0"/>
              <a:t>Thread</a:t>
            </a:r>
            <a:r>
              <a:rPr lang="zh-CN" altLang="en-US" dirty="0"/>
              <a:t>类</a:t>
            </a:r>
            <a:r>
              <a:rPr lang="en-US" altLang="zh-CN" dirty="0"/>
              <a:t>sleep</a:t>
            </a:r>
            <a:r>
              <a:rPr lang="zh-CN" altLang="en-US" dirty="0"/>
              <a:t>方法的主要区别）</a:t>
            </a:r>
            <a:endParaRPr lang="en-US" altLang="zh-CN" dirty="0"/>
          </a:p>
          <a:p>
            <a:r>
              <a:rPr lang="en-US" altLang="zh-CN" dirty="0"/>
              <a:t>wait()</a:t>
            </a:r>
            <a:r>
              <a:rPr lang="zh-CN" altLang="en-US" dirty="0"/>
              <a:t>方法也具备有时间参数的重载版本，超时时间到了之后即使没有其他线程调用</a:t>
            </a:r>
            <a:r>
              <a:rPr lang="en-US" altLang="zh-CN" dirty="0"/>
              <a:t>notify</a:t>
            </a:r>
            <a:r>
              <a:rPr lang="zh-CN" altLang="en-US" dirty="0"/>
              <a:t>方法，线程也将唤醒（如果超时时间设置为</a:t>
            </a:r>
            <a:r>
              <a:rPr lang="en-US" altLang="zh-CN" dirty="0"/>
              <a:t>0</a:t>
            </a:r>
            <a:r>
              <a:rPr lang="zh-CN" altLang="en-US" dirty="0"/>
              <a:t>，则和无参版本</a:t>
            </a:r>
            <a:r>
              <a:rPr lang="en-US" altLang="zh-CN" dirty="0"/>
              <a:t>wait</a:t>
            </a:r>
            <a:r>
              <a:rPr lang="zh-CN" altLang="en-US" dirty="0"/>
              <a:t>方法功能保持一致）</a:t>
            </a:r>
          </a:p>
        </p:txBody>
      </p:sp>
    </p:spTree>
    <p:extLst>
      <p:ext uri="{BB962C8B-B14F-4D97-AF65-F5344CB8AC3E}">
        <p14:creationId xmlns:p14="http://schemas.microsoft.com/office/powerpoint/2010/main" val="4045820507"/>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lstStyle/>
          <a:p>
            <a:r>
              <a:rPr lang="en-US" altLang="zh-CN" dirty="0"/>
              <a:t>notify()</a:t>
            </a:r>
            <a:r>
              <a:rPr lang="zh-CN" altLang="en-US" dirty="0"/>
              <a:t>和</a:t>
            </a:r>
            <a:r>
              <a:rPr lang="en-US" altLang="zh-CN" dirty="0" err="1"/>
              <a:t>notifyAll</a:t>
            </a:r>
            <a:r>
              <a:rPr lang="en-US" altLang="zh-CN" dirty="0"/>
              <a:t>()</a:t>
            </a:r>
            <a:r>
              <a:rPr lang="zh-CN" altLang="en-US" dirty="0"/>
              <a:t>方法不会保存调用它们的方法，因为当这两个方法被调用时，有可能没有线程处于等待状态。通知信号过后便丢弃了。因此，如果一个线程先于被通知线程调用</a:t>
            </a:r>
            <a:r>
              <a:rPr lang="en-US" altLang="zh-CN" dirty="0"/>
              <a:t>wait()</a:t>
            </a:r>
            <a:r>
              <a:rPr lang="zh-CN" altLang="en-US" dirty="0"/>
              <a:t>前调用了</a:t>
            </a:r>
            <a:r>
              <a:rPr lang="en-US" altLang="zh-CN" dirty="0"/>
              <a:t>notify()</a:t>
            </a:r>
            <a:r>
              <a:rPr lang="zh-CN" altLang="en-US" dirty="0"/>
              <a:t>，等待的线程将错过这个信号</a:t>
            </a:r>
            <a:endParaRPr lang="en-US" altLang="zh-CN" dirty="0"/>
          </a:p>
          <a:p>
            <a:r>
              <a:rPr lang="zh-CN" altLang="en-US" dirty="0"/>
              <a:t>这可能是也可能不是个问题。不过，在某些情况下，这可能使等待线程永远在等待，不再醒来，因为线程错过了唤醒信号。</a:t>
            </a:r>
          </a:p>
        </p:txBody>
      </p:sp>
    </p:spTree>
    <p:extLst>
      <p:ext uri="{BB962C8B-B14F-4D97-AF65-F5344CB8AC3E}">
        <p14:creationId xmlns:p14="http://schemas.microsoft.com/office/powerpoint/2010/main" val="35123792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例如上述过程中的泡茶子过程：</a:t>
            </a:r>
            <a:endParaRPr lang="en-US" altLang="zh-CN" dirty="0"/>
          </a:p>
        </p:txBody>
      </p:sp>
      <p:sp>
        <p:nvSpPr>
          <p:cNvPr id="5" name="矩形 4"/>
          <p:cNvSpPr/>
          <p:nvPr/>
        </p:nvSpPr>
        <p:spPr>
          <a:xfrm>
            <a:off x="364260" y="5356199"/>
            <a:ext cx="1851789" cy="492443"/>
          </a:xfrm>
          <a:prstGeom prst="rect">
            <a:avLst/>
          </a:prstGeom>
        </p:spPr>
        <p:txBody>
          <a:bodyPr wrap="none">
            <a:spAutoFit/>
          </a:bodyPr>
          <a:lstStyle/>
          <a:p>
            <a:r>
              <a:rPr lang="zh-CN" altLang="en-US" sz="2600" dirty="0">
                <a:latin typeface="微软雅黑 Light" panose="020B0502040204020203" pitchFamily="34" charset="-122"/>
                <a:ea typeface="微软雅黑 Light" panose="020B0502040204020203" pitchFamily="34" charset="-122"/>
              </a:rPr>
              <a:t>打开食品柜</a:t>
            </a:r>
          </a:p>
        </p:txBody>
      </p:sp>
      <p:sp>
        <p:nvSpPr>
          <p:cNvPr id="15" name="Line 20"/>
          <p:cNvSpPr>
            <a:spLocks noChangeShapeType="1"/>
          </p:cNvSpPr>
          <p:nvPr/>
        </p:nvSpPr>
        <p:spPr bwMode="auto">
          <a:xfrm flipV="1">
            <a:off x="0" y="3935464"/>
            <a:ext cx="1219200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 name="椭圆 5"/>
          <p:cNvSpPr/>
          <p:nvPr/>
        </p:nvSpPr>
        <p:spPr>
          <a:xfrm>
            <a:off x="186570" y="2831878"/>
            <a:ext cx="2207172" cy="2207172"/>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2902453" y="2831878"/>
            <a:ext cx="2207172" cy="2207172"/>
          </a:xfrm>
          <a:prstGeom prst="ellipse">
            <a:avLst/>
          </a:prstGeom>
          <a:blipFill>
            <a:blip r:embed="rId3"/>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18335" y="2831878"/>
            <a:ext cx="2207172" cy="2207172"/>
          </a:xfrm>
          <a:prstGeom prst="ellipse">
            <a:avLst/>
          </a:prstGeom>
          <a:blipFill>
            <a:blip r:embed="rId4"/>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914598" y="4715294"/>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93742" y="1607352"/>
            <a:ext cx="3518912" cy="892552"/>
          </a:xfrm>
          <a:prstGeom prst="rect">
            <a:avLst/>
          </a:prstGeom>
        </p:spPr>
        <p:txBody>
          <a:bodyPr wrap="none">
            <a:spAutoFit/>
          </a:bodyPr>
          <a:lstStyle/>
          <a:p>
            <a:pPr algn="ctr"/>
            <a:r>
              <a:rPr lang="zh-CN" altLang="en-US" sz="2600" dirty="0">
                <a:latin typeface="微软雅黑 Light" panose="020B0502040204020203" pitchFamily="34" charset="-122"/>
                <a:ea typeface="微软雅黑 Light" panose="020B0502040204020203" pitchFamily="34" charset="-122"/>
              </a:rPr>
              <a:t>选择你喜欢的茶</a:t>
            </a:r>
            <a:endParaRPr lang="en-US" altLang="zh-CN" sz="2600" dirty="0">
              <a:latin typeface="微软雅黑 Light" panose="020B0502040204020203" pitchFamily="34" charset="-122"/>
              <a:ea typeface="微软雅黑 Light" panose="020B0502040204020203" pitchFamily="34" charset="-122"/>
            </a:endParaRPr>
          </a:p>
          <a:p>
            <a:pPr algn="ctr"/>
            <a:r>
              <a:rPr lang="zh-CN" altLang="en-US" sz="2600" dirty="0">
                <a:latin typeface="微软雅黑 Light" panose="020B0502040204020203" pitchFamily="34" charset="-122"/>
                <a:ea typeface="微软雅黑 Light" panose="020B0502040204020203" pitchFamily="34" charset="-122"/>
              </a:rPr>
              <a:t>在罐里放入适量的茶叶</a:t>
            </a:r>
          </a:p>
        </p:txBody>
      </p:sp>
      <p:sp>
        <p:nvSpPr>
          <p:cNvPr id="18" name="等腰三角形 17"/>
          <p:cNvSpPr/>
          <p:nvPr/>
        </p:nvSpPr>
        <p:spPr>
          <a:xfrm rot="10800000">
            <a:off x="3719194" y="2459082"/>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6435077" y="470538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962465" y="5371024"/>
            <a:ext cx="3518912" cy="492443"/>
          </a:xfrm>
          <a:prstGeom prst="rect">
            <a:avLst/>
          </a:prstGeom>
        </p:spPr>
        <p:txBody>
          <a:bodyPr wrap="none">
            <a:spAutoFit/>
          </a:bodyPr>
          <a:lstStyle/>
          <a:p>
            <a:r>
              <a:rPr lang="zh-CN" altLang="en-US" sz="2600" dirty="0">
                <a:latin typeface="微软雅黑 Light" panose="020B0502040204020203" pitchFamily="34" charset="-122"/>
                <a:ea typeface="微软雅黑 Light" panose="020B0502040204020203" pitchFamily="34" charset="-122"/>
              </a:rPr>
              <a:t>在茶壶中加入适量的水</a:t>
            </a:r>
          </a:p>
        </p:txBody>
      </p:sp>
      <p:sp>
        <p:nvSpPr>
          <p:cNvPr id="13" name="椭圆 12"/>
          <p:cNvSpPr/>
          <p:nvPr/>
        </p:nvSpPr>
        <p:spPr>
          <a:xfrm>
            <a:off x="9214350" y="2831878"/>
            <a:ext cx="2207172" cy="2207172"/>
          </a:xfrm>
          <a:prstGeom prst="ellipse">
            <a:avLst/>
          </a:prstGeom>
          <a:blipFill>
            <a:blip r:embed="rId5"/>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9942379" y="245908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995945" y="2007461"/>
            <a:ext cx="2852063" cy="492443"/>
          </a:xfrm>
          <a:prstGeom prst="rect">
            <a:avLst/>
          </a:prstGeom>
        </p:spPr>
        <p:txBody>
          <a:bodyPr wrap="none">
            <a:spAutoFit/>
          </a:bodyPr>
          <a:lstStyle/>
          <a:p>
            <a:r>
              <a:rPr lang="zh-CN" altLang="en-US" sz="2600" dirty="0">
                <a:latin typeface="微软雅黑 Light" panose="020B0502040204020203" pitchFamily="34" charset="-122"/>
                <a:ea typeface="微软雅黑 Light" panose="020B0502040204020203" pitchFamily="34" charset="-122"/>
              </a:rPr>
              <a:t>等待水烧开，泡茶</a:t>
            </a:r>
          </a:p>
        </p:txBody>
      </p:sp>
      <p:sp>
        <p:nvSpPr>
          <p:cNvPr id="23" name="矩形 22"/>
          <p:cNvSpPr/>
          <p:nvPr/>
        </p:nvSpPr>
        <p:spPr>
          <a:xfrm>
            <a:off x="8817429" y="2006385"/>
            <a:ext cx="3049413" cy="354042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102778" y="5202831"/>
            <a:ext cx="307324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等待是一个漫长的过程</a:t>
            </a:r>
            <a:r>
              <a:rPr lang="en-US" altLang="zh-CN" b="1" dirty="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25"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47809" y="4368820"/>
            <a:ext cx="766541" cy="76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677454"/>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wait/notify/</a:t>
            </a:r>
            <a:r>
              <a:rPr lang="en-US" altLang="zh-CN" dirty="0" err="1"/>
              <a:t>notifyAll</a:t>
            </a:r>
            <a:r>
              <a:rPr lang="zh-CN" altLang="en-US" dirty="0"/>
              <a:t>方法的使用</a:t>
            </a:r>
          </a:p>
        </p:txBody>
      </p:sp>
      <p:sp>
        <p:nvSpPr>
          <p:cNvPr id="3" name="内容占位符 2"/>
          <p:cNvSpPr>
            <a:spLocks noGrp="1"/>
          </p:cNvSpPr>
          <p:nvPr>
            <p:ph idx="1"/>
          </p:nvPr>
        </p:nvSpPr>
        <p:spPr/>
        <p:txBody>
          <a:bodyPr>
            <a:normAutofit fontScale="77500" lnSpcReduction="20000"/>
          </a:bodyPr>
          <a:lstStyle/>
          <a:p>
            <a:r>
              <a:rPr lang="zh-CN" altLang="en-US" dirty="0"/>
              <a:t>在空字符串作为锁的同步块</a:t>
            </a:r>
            <a:r>
              <a:rPr lang="en-US" altLang="zh-CN" dirty="0"/>
              <a:t>(</a:t>
            </a:r>
            <a:r>
              <a:rPr lang="zh-CN" altLang="en-US" dirty="0"/>
              <a:t>或者其他常量字符串</a:t>
            </a:r>
            <a:r>
              <a:rPr lang="en-US" altLang="zh-CN" dirty="0"/>
              <a:t>)</a:t>
            </a:r>
            <a:r>
              <a:rPr lang="zh-CN" altLang="en-US" dirty="0"/>
              <a:t>里调用</a:t>
            </a:r>
            <a:r>
              <a:rPr lang="en-US" altLang="zh-CN" dirty="0"/>
              <a:t>wait()</a:t>
            </a:r>
            <a:r>
              <a:rPr lang="zh-CN" altLang="en-US" dirty="0"/>
              <a:t>和</a:t>
            </a:r>
            <a:r>
              <a:rPr lang="en-US" altLang="zh-CN" dirty="0"/>
              <a:t>notify()</a:t>
            </a:r>
            <a:r>
              <a:rPr lang="zh-CN" altLang="en-US" dirty="0"/>
              <a:t>会产生一些问题：</a:t>
            </a:r>
            <a:endParaRPr lang="en-US" altLang="zh-CN" dirty="0"/>
          </a:p>
          <a:p>
            <a:r>
              <a:rPr lang="en-US" altLang="zh-CN" dirty="0"/>
              <a:t>JVM/</a:t>
            </a:r>
            <a:r>
              <a:rPr lang="zh-CN" altLang="en-US" dirty="0"/>
              <a:t>编译器内部会把常量字符串转换成同一个对象。这意味着，即使你有</a:t>
            </a:r>
            <a:r>
              <a:rPr lang="en-US" altLang="zh-CN" dirty="0"/>
              <a:t>2</a:t>
            </a:r>
            <a:r>
              <a:rPr lang="zh-CN" altLang="en-US" dirty="0"/>
              <a:t>个不同的实例，它们都引用了相同的空字符串实例。同时也意味着存在这样的风险：在第一个实例上调用</a:t>
            </a:r>
            <a:r>
              <a:rPr lang="en-US" altLang="zh-CN" dirty="0"/>
              <a:t>wait()</a:t>
            </a:r>
            <a:r>
              <a:rPr lang="zh-CN" altLang="en-US" dirty="0"/>
              <a:t>的线程会被在第二个实例上调用</a:t>
            </a:r>
            <a:r>
              <a:rPr lang="en-US" altLang="zh-CN" dirty="0"/>
              <a:t>notify()</a:t>
            </a:r>
            <a:r>
              <a:rPr lang="zh-CN" altLang="en-US" dirty="0"/>
              <a:t>的线程唤醒：</a:t>
            </a:r>
            <a:endParaRPr lang="en-US" altLang="zh-CN" dirty="0"/>
          </a:p>
          <a:p>
            <a:pPr lvl="1"/>
            <a:r>
              <a:rPr lang="zh-CN" altLang="en-US" dirty="0"/>
              <a:t>这可能不像个大问题。毕竟，如果</a:t>
            </a:r>
            <a:r>
              <a:rPr lang="en-US" altLang="zh-CN" dirty="0"/>
              <a:t>notify()</a:t>
            </a:r>
            <a:r>
              <a:rPr lang="zh-CN" altLang="en-US" dirty="0"/>
              <a:t>在第二个实例上被调用，真正发生的事不外乎线程一被错误的唤醒了</a:t>
            </a:r>
            <a:r>
              <a:rPr lang="en-US" altLang="zh-CN" dirty="0"/>
              <a:t>,</a:t>
            </a:r>
            <a:r>
              <a:rPr lang="zh-CN" altLang="en-US" dirty="0"/>
              <a:t>这个被唤醒的线程将在</a:t>
            </a:r>
            <a:r>
              <a:rPr lang="en-US" altLang="zh-CN" dirty="0"/>
              <a:t>while</a:t>
            </a:r>
            <a:r>
              <a:rPr lang="zh-CN" altLang="en-US" dirty="0"/>
              <a:t>循环里检查信号值，然后回到等待状态，因为改变共享变量状态的操作并没有在第一个实例上调用，而这个正是它要等待的实例。</a:t>
            </a:r>
            <a:endParaRPr lang="en-US" altLang="zh-CN" dirty="0"/>
          </a:p>
          <a:p>
            <a:pPr lvl="1"/>
            <a:r>
              <a:rPr lang="zh-CN" altLang="en-US" dirty="0"/>
              <a:t>这种情况相当于引发了一次假唤醒。线程在信号值没有更新的情况下唤醒。但是代码处理了这种情况，所以线程回到了等待状态。但是真正应该唤醒的第二个线程却丢失了唤醒信号</a:t>
            </a:r>
            <a:endParaRPr lang="en-US" altLang="zh-CN" dirty="0"/>
          </a:p>
          <a:p>
            <a:pPr lvl="1"/>
            <a:r>
              <a:rPr lang="zh-CN" altLang="en-US" dirty="0"/>
              <a:t>你可能会设法使用</a:t>
            </a:r>
            <a:r>
              <a:rPr lang="en-US" altLang="zh-CN" dirty="0" err="1"/>
              <a:t>notifyAll</a:t>
            </a:r>
            <a:r>
              <a:rPr lang="en-US" altLang="zh-CN" dirty="0"/>
              <a:t>()</a:t>
            </a:r>
            <a:r>
              <a:rPr lang="zh-CN" altLang="en-US" dirty="0"/>
              <a:t>来代替</a:t>
            </a:r>
            <a:r>
              <a:rPr lang="en-US" altLang="zh-CN" dirty="0"/>
              <a:t>notify()</a:t>
            </a:r>
            <a:r>
              <a:rPr lang="zh-CN" altLang="en-US" dirty="0"/>
              <a:t>，但是这在性能上是个坏主意。在只有一个线程能对信号进行响应的情况下，没有理由每次都去唤醒所有线程</a:t>
            </a:r>
            <a:endParaRPr lang="en-US" altLang="zh-CN" dirty="0"/>
          </a:p>
          <a:p>
            <a:pPr marL="228600" lvl="1">
              <a:spcBef>
                <a:spcPts val="1000"/>
              </a:spcBef>
            </a:pPr>
            <a:r>
              <a:rPr lang="zh-CN" altLang="en-US" sz="2800" dirty="0"/>
              <a:t>在</a:t>
            </a:r>
            <a:r>
              <a:rPr lang="en-US" altLang="zh-CN" sz="2800" dirty="0"/>
              <a:t>wait()/notify()</a:t>
            </a:r>
            <a:r>
              <a:rPr lang="zh-CN" altLang="en-US" sz="2800" dirty="0"/>
              <a:t>机制中，</a:t>
            </a:r>
            <a:r>
              <a:rPr lang="zh-CN" altLang="en-US" sz="2800" b="1" dirty="0">
                <a:solidFill>
                  <a:srgbClr val="C00000"/>
                </a:solidFill>
              </a:rPr>
              <a:t>不要使用全局对象，字符串常量等。应该使用对应唯一的对象</a:t>
            </a:r>
          </a:p>
        </p:txBody>
      </p:sp>
    </p:spTree>
    <p:extLst>
      <p:ext uri="{BB962C8B-B14F-4D97-AF65-F5344CB8AC3E}">
        <p14:creationId xmlns:p14="http://schemas.microsoft.com/office/powerpoint/2010/main" val="1985152484"/>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：管道流通讯</a:t>
            </a:r>
          </a:p>
        </p:txBody>
      </p:sp>
      <p:sp>
        <p:nvSpPr>
          <p:cNvPr id="3" name="内容占位符 2"/>
          <p:cNvSpPr>
            <a:spLocks noGrp="1"/>
          </p:cNvSpPr>
          <p:nvPr>
            <p:ph idx="1"/>
          </p:nvPr>
        </p:nvSpPr>
        <p:spPr/>
        <p:txBody>
          <a:bodyPr/>
          <a:lstStyle/>
          <a:p>
            <a:r>
              <a:rPr lang="en-US" altLang="zh-CN" dirty="0"/>
              <a:t>Java</a:t>
            </a:r>
            <a:r>
              <a:rPr lang="zh-CN" altLang="en-US" dirty="0"/>
              <a:t>中的</a:t>
            </a:r>
            <a:r>
              <a:rPr lang="en-US" altLang="zh-CN" dirty="0"/>
              <a:t>Pipe</a:t>
            </a:r>
            <a:r>
              <a:rPr lang="zh-CN" altLang="en-US" dirty="0"/>
              <a:t>管道输入流与</a:t>
            </a:r>
            <a:r>
              <a:rPr lang="en-US" altLang="zh-CN" dirty="0"/>
              <a:t>Pipe</a:t>
            </a:r>
            <a:r>
              <a:rPr lang="zh-CN" altLang="en-US" dirty="0"/>
              <a:t>管道输出流实现了类似管道的功能，用于不同线程之间的相互通信：</a:t>
            </a:r>
          </a:p>
        </p:txBody>
      </p:sp>
      <p:pic>
        <p:nvPicPr>
          <p:cNvPr id="4" name="图片 3"/>
          <p:cNvPicPr>
            <a:picLocks noChangeAspect="1"/>
          </p:cNvPicPr>
          <p:nvPr/>
        </p:nvPicPr>
        <p:blipFill>
          <a:blip r:embed="rId2"/>
          <a:stretch>
            <a:fillRect/>
          </a:stretch>
        </p:blipFill>
        <p:spPr>
          <a:xfrm>
            <a:off x="186570" y="2270759"/>
            <a:ext cx="5114162" cy="381190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37460" y="1630680"/>
            <a:ext cx="5786438" cy="28575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537460" y="4626184"/>
            <a:ext cx="5633085" cy="1583795"/>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10799639" y="5307648"/>
            <a:ext cx="876300" cy="1304925"/>
          </a:xfrm>
          <a:prstGeom prst="rect">
            <a:avLst/>
          </a:prstGeom>
          <a:blipFill>
            <a:blip r:embed="rId3"/>
            <a:stretch>
              <a:fillRect/>
            </a:stretch>
          </a:blipFill>
          <a:ln w="101600">
            <a:solidFill>
              <a:srgbClr val="339933">
                <a:alpha val="96000"/>
              </a:srgbClr>
            </a:solidFill>
          </a:ln>
        </p:spPr>
      </p:pic>
      <p:sp>
        <p:nvSpPr>
          <p:cNvPr id="8" name="右箭头 7"/>
          <p:cNvSpPr/>
          <p:nvPr/>
        </p:nvSpPr>
        <p:spPr>
          <a:xfrm rot="5400000">
            <a:off x="11141685" y="472435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818148" y="5240336"/>
            <a:ext cx="131950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0" name="圆角矩形 9"/>
          <p:cNvSpPr/>
          <p:nvPr/>
        </p:nvSpPr>
        <p:spPr>
          <a:xfrm>
            <a:off x="352041" y="2707260"/>
            <a:ext cx="4530677" cy="17310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249921" y="2209799"/>
            <a:ext cx="4174239" cy="18288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1"/>
            <a:endCxn id="10" idx="3"/>
          </p:cNvCxnSpPr>
          <p:nvPr/>
        </p:nvCxnSpPr>
        <p:spPr>
          <a:xfrm flipH="1">
            <a:off x="4882718" y="2301240"/>
            <a:ext cx="1367203" cy="492570"/>
          </a:xfrm>
          <a:prstGeom prst="straightConnector1">
            <a:avLst/>
          </a:prstGeom>
          <a:ln w="508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498065"/>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：管道流通讯</a:t>
            </a:r>
          </a:p>
        </p:txBody>
      </p:sp>
      <p:sp>
        <p:nvSpPr>
          <p:cNvPr id="3" name="内容占位符 2"/>
          <p:cNvSpPr>
            <a:spLocks noGrp="1"/>
          </p:cNvSpPr>
          <p:nvPr>
            <p:ph idx="1"/>
          </p:nvPr>
        </p:nvSpPr>
        <p:spPr/>
        <p:txBody>
          <a:bodyPr/>
          <a:lstStyle/>
          <a:p>
            <a:r>
              <a:rPr lang="en-US" altLang="zh-CN" dirty="0"/>
              <a:t>Java</a:t>
            </a:r>
            <a:r>
              <a:rPr lang="zh-CN" altLang="en-US" dirty="0"/>
              <a:t>在它的</a:t>
            </a:r>
            <a:r>
              <a:rPr lang="en-US" altLang="zh-CN" dirty="0" err="1"/>
              <a:t>jdk</a:t>
            </a:r>
            <a:r>
              <a:rPr lang="zh-CN" altLang="en-US" dirty="0"/>
              <a:t>文档中提到不要在一个线程中同时使用管道输入流和管道输出流，这可能会造成死锁</a:t>
            </a:r>
          </a:p>
        </p:txBody>
      </p:sp>
    </p:spTree>
    <p:extLst>
      <p:ext uri="{BB962C8B-B14F-4D97-AF65-F5344CB8AC3E}">
        <p14:creationId xmlns:p14="http://schemas.microsoft.com/office/powerpoint/2010/main" val="1033354973"/>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线程通讯</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wait</a:t>
            </a:r>
            <a:r>
              <a:rPr lang="zh-CN" altLang="en-US" dirty="0"/>
              <a:t>和</a:t>
            </a:r>
            <a:r>
              <a:rPr lang="en-US" altLang="zh-CN" dirty="0"/>
              <a:t>sleep</a:t>
            </a:r>
            <a:r>
              <a:rPr lang="zh-CN" altLang="en-US" dirty="0"/>
              <a:t>的区别是什么？</a:t>
            </a:r>
            <a:endParaRPr lang="en-US" altLang="zh-CN" dirty="0"/>
          </a:p>
        </p:txBody>
      </p:sp>
    </p:spTree>
    <p:extLst>
      <p:ext uri="{BB962C8B-B14F-4D97-AF65-F5344CB8AC3E}">
        <p14:creationId xmlns:p14="http://schemas.microsoft.com/office/powerpoint/2010/main" val="2615464633"/>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线程通讯</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en-US" altLang="zh-CN" dirty="0"/>
              <a:t>sleep</a:t>
            </a:r>
            <a:r>
              <a:rPr lang="zh-CN" altLang="en-US" dirty="0"/>
              <a:t>方法由</a:t>
            </a:r>
            <a:r>
              <a:rPr lang="en-US" altLang="zh-CN" dirty="0"/>
              <a:t>Thread</a:t>
            </a:r>
            <a:r>
              <a:rPr lang="zh-CN" altLang="en-US" dirty="0"/>
              <a:t>类提供，它不会释放线程锁，</a:t>
            </a:r>
            <a:r>
              <a:rPr lang="en-US" altLang="zh-CN" dirty="0"/>
              <a:t>wait</a:t>
            </a:r>
            <a:r>
              <a:rPr lang="zh-CN" altLang="en-US" dirty="0"/>
              <a:t>方法由</a:t>
            </a:r>
            <a:r>
              <a:rPr lang="en-US" altLang="zh-CN" dirty="0"/>
              <a:t>Object</a:t>
            </a:r>
            <a:r>
              <a:rPr lang="zh-CN" altLang="en-US" dirty="0"/>
              <a:t>类提供，这就意味着所有的</a:t>
            </a:r>
            <a:r>
              <a:rPr lang="en-US" altLang="zh-CN" dirty="0"/>
              <a:t>Java</a:t>
            </a:r>
            <a:r>
              <a:rPr lang="zh-CN" altLang="en-US" dirty="0"/>
              <a:t>类都具备</a:t>
            </a:r>
            <a:r>
              <a:rPr lang="en-US" altLang="zh-CN" dirty="0"/>
              <a:t>wait</a:t>
            </a:r>
            <a:r>
              <a:rPr lang="zh-CN" altLang="en-US" dirty="0"/>
              <a:t>方法，</a:t>
            </a:r>
            <a:r>
              <a:rPr lang="en-US" altLang="zh-CN" dirty="0"/>
              <a:t>wait</a:t>
            </a:r>
            <a:r>
              <a:rPr lang="zh-CN" altLang="en-US" dirty="0"/>
              <a:t>方法调用后会释放线程具备的锁，同一个对象的</a:t>
            </a:r>
            <a:r>
              <a:rPr lang="en-US" altLang="zh-CN" dirty="0"/>
              <a:t>notify</a:t>
            </a:r>
            <a:r>
              <a:rPr lang="zh-CN" altLang="en-US" dirty="0"/>
              <a:t>和</a:t>
            </a:r>
            <a:r>
              <a:rPr lang="en-US" altLang="zh-CN" dirty="0" err="1"/>
              <a:t>notifyAll</a:t>
            </a:r>
            <a:r>
              <a:rPr lang="zh-CN" altLang="en-US" dirty="0"/>
              <a:t>方法能够唤醒线程，</a:t>
            </a:r>
            <a:r>
              <a:rPr lang="en-US" altLang="zh-CN" dirty="0"/>
              <a:t>wait</a:t>
            </a:r>
            <a:r>
              <a:rPr lang="zh-CN" altLang="en-US" dirty="0"/>
              <a:t>方法和</a:t>
            </a:r>
            <a:r>
              <a:rPr lang="en-US" altLang="zh-CN" dirty="0"/>
              <a:t>notify</a:t>
            </a:r>
            <a:r>
              <a:rPr lang="zh-CN" altLang="en-US" dirty="0"/>
              <a:t>方法需要在同步块中调用</a:t>
            </a:r>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85101651"/>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节</a:t>
            </a:r>
            <a:r>
              <a:rPr lang="en-US" altLang="zh-CN" dirty="0"/>
              <a:t>【</a:t>
            </a:r>
            <a:r>
              <a:rPr lang="zh-CN" altLang="en-US" dirty="0"/>
              <a:t>任务调度</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a:t>知识点</a:t>
            </a:r>
            <a:r>
              <a:rPr lang="en-US" altLang="zh-CN" dirty="0"/>
              <a:t>1</a:t>
            </a:r>
            <a:r>
              <a:rPr lang="zh-CN" altLang="en-US" dirty="0"/>
              <a:t>：定时任务</a:t>
            </a:r>
          </a:p>
          <a:p>
            <a:r>
              <a:rPr lang="zh-CN" altLang="en-US" dirty="0"/>
              <a:t>知识点</a:t>
            </a:r>
            <a:r>
              <a:rPr lang="en-US" altLang="zh-CN" dirty="0"/>
              <a:t>2</a:t>
            </a:r>
            <a:r>
              <a:rPr lang="zh-CN" altLang="en-US" dirty="0"/>
              <a:t>：重复任务</a:t>
            </a:r>
          </a:p>
          <a:p>
            <a:r>
              <a:rPr lang="zh-CN" altLang="en-US" dirty="0"/>
              <a:t>知识点</a:t>
            </a:r>
            <a:r>
              <a:rPr lang="en-US" altLang="zh-CN" dirty="0"/>
              <a:t>3</a:t>
            </a:r>
            <a:r>
              <a:rPr lang="zh-CN" altLang="en-US" dirty="0"/>
              <a:t>：</a:t>
            </a:r>
            <a:r>
              <a:rPr lang="en-US" altLang="zh-CN" dirty="0"/>
              <a:t>Timer</a:t>
            </a:r>
          </a:p>
          <a:p>
            <a:r>
              <a:rPr lang="zh-CN" altLang="en-US" dirty="0"/>
              <a:t>知识点</a:t>
            </a:r>
            <a:r>
              <a:rPr lang="en-US" altLang="zh-CN" dirty="0"/>
              <a:t>4</a:t>
            </a:r>
            <a:r>
              <a:rPr lang="zh-CN" altLang="en-US" dirty="0"/>
              <a:t>：</a:t>
            </a:r>
            <a:r>
              <a:rPr lang="en-US" altLang="zh-CN" dirty="0" err="1"/>
              <a:t>TimerTask</a:t>
            </a:r>
            <a:endParaRPr lang="en-US" altLang="zh-CN" dirty="0"/>
          </a:p>
          <a:p>
            <a:r>
              <a:rPr lang="zh-CN" altLang="en-US" dirty="0"/>
              <a:t>知识点</a:t>
            </a:r>
            <a:r>
              <a:rPr lang="en-US" altLang="zh-CN" dirty="0"/>
              <a:t>5</a:t>
            </a:r>
            <a:r>
              <a:rPr lang="zh-CN" altLang="en-US" dirty="0"/>
              <a:t>：</a:t>
            </a:r>
            <a:r>
              <a:rPr lang="en-US" altLang="zh-CN" dirty="0"/>
              <a:t>Quartz</a:t>
            </a:r>
            <a:r>
              <a:rPr lang="zh-CN" altLang="en-US" dirty="0"/>
              <a:t>任务调度</a:t>
            </a:r>
          </a:p>
        </p:txBody>
      </p:sp>
    </p:spTree>
    <p:extLst>
      <p:ext uri="{BB962C8B-B14F-4D97-AF65-F5344CB8AC3E}">
        <p14:creationId xmlns:p14="http://schemas.microsoft.com/office/powerpoint/2010/main" val="878886167"/>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：定时任务</a:t>
            </a:r>
          </a:p>
        </p:txBody>
      </p:sp>
      <p:sp>
        <p:nvSpPr>
          <p:cNvPr id="3" name="内容占位符 2"/>
          <p:cNvSpPr>
            <a:spLocks noGrp="1"/>
          </p:cNvSpPr>
          <p:nvPr>
            <p:ph idx="1"/>
          </p:nvPr>
        </p:nvSpPr>
        <p:spPr/>
        <p:txBody>
          <a:bodyPr/>
          <a:lstStyle/>
          <a:p>
            <a:endParaRPr lang="zh-CN" altLang="en-US"/>
          </a:p>
        </p:txBody>
      </p:sp>
      <p:pic>
        <p:nvPicPr>
          <p:cNvPr id="4" name="Picture 2" descr="http://ps.mynet.cn/bjcn3scmz_21622_6354656878843889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 y="827667"/>
            <a:ext cx="10791467" cy="50772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rot="5400000">
            <a:off x="4389952" y="-749022"/>
            <a:ext cx="2398959" cy="11178865"/>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8475964" y="827668"/>
            <a:ext cx="2398959" cy="5144746"/>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6200000">
            <a:off x="4389951" y="-3629764"/>
            <a:ext cx="2398959" cy="11178865"/>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0800000">
            <a:off x="-3" y="760191"/>
            <a:ext cx="2398959" cy="5144746"/>
          </a:xfrm>
          <a:prstGeom prst="rect">
            <a:avLst/>
          </a:prstGeom>
          <a:gradFill>
            <a:gsLst>
              <a:gs pos="0">
                <a:schemeClr val="bg1">
                  <a:alpha val="0"/>
                </a:schemeClr>
              </a:gs>
              <a:gs pos="60000">
                <a:srgbClr val="FFFFFF">
                  <a:alpha val="58000"/>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圆角矩形 8"/>
          <p:cNvSpPr/>
          <p:nvPr/>
        </p:nvSpPr>
        <p:spPr>
          <a:xfrm>
            <a:off x="1047506" y="4006570"/>
            <a:ext cx="5589433" cy="1378040"/>
          </a:xfrm>
          <a:prstGeom prst="roundRect">
            <a:avLst>
              <a:gd name="adj" fmla="val 50000"/>
            </a:avLst>
          </a:prstGeom>
          <a:solidFill>
            <a:srgbClr val="E54958">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1420" y="4093029"/>
            <a:ext cx="1206739" cy="1206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 name="组合 10"/>
          <p:cNvGrpSpPr/>
          <p:nvPr/>
        </p:nvGrpSpPr>
        <p:grpSpPr>
          <a:xfrm>
            <a:off x="1369329" y="4238172"/>
            <a:ext cx="735268" cy="877936"/>
            <a:chOff x="7222220" y="4439983"/>
            <a:chExt cx="244460" cy="291894"/>
          </a:xfrm>
          <a:solidFill>
            <a:schemeClr val="accent2">
              <a:lumMod val="75000"/>
            </a:schemeClr>
          </a:solidFill>
        </p:grpSpPr>
        <p:sp>
          <p:nvSpPr>
            <p:cNvPr id="12" name="Freeform 213"/>
            <p:cNvSpPr>
              <a:spLocks noEditPoints="1"/>
            </p:cNvSpPr>
            <p:nvPr/>
          </p:nvSpPr>
          <p:spPr bwMode="auto">
            <a:xfrm>
              <a:off x="7253842" y="4701472"/>
              <a:ext cx="181217" cy="30405"/>
            </a:xfrm>
            <a:custGeom>
              <a:avLst/>
              <a:gdLst>
                <a:gd name="T0" fmla="*/ 2 w 126"/>
                <a:gd name="T1" fmla="*/ 12 h 21"/>
                <a:gd name="T2" fmla="*/ 3 w 126"/>
                <a:gd name="T3" fmla="*/ 20 h 21"/>
                <a:gd name="T4" fmla="*/ 7 w 126"/>
                <a:gd name="T5" fmla="*/ 21 h 21"/>
                <a:gd name="T6" fmla="*/ 12 w 126"/>
                <a:gd name="T7" fmla="*/ 19 h 21"/>
                <a:gd name="T8" fmla="*/ 20 w 126"/>
                <a:gd name="T9" fmla="*/ 6 h 21"/>
                <a:gd name="T10" fmla="*/ 10 w 126"/>
                <a:gd name="T11" fmla="*/ 0 h 21"/>
                <a:gd name="T12" fmla="*/ 2 w 126"/>
                <a:gd name="T13" fmla="*/ 12 h 21"/>
                <a:gd name="T14" fmla="*/ 124 w 126"/>
                <a:gd name="T15" fmla="*/ 12 h 21"/>
                <a:gd name="T16" fmla="*/ 116 w 126"/>
                <a:gd name="T17" fmla="*/ 0 h 21"/>
                <a:gd name="T18" fmla="*/ 106 w 126"/>
                <a:gd name="T19" fmla="*/ 6 h 21"/>
                <a:gd name="T20" fmla="*/ 114 w 126"/>
                <a:gd name="T21" fmla="*/ 19 h 21"/>
                <a:gd name="T22" fmla="*/ 119 w 126"/>
                <a:gd name="T23" fmla="*/ 21 h 21"/>
                <a:gd name="T24" fmla="*/ 123 w 126"/>
                <a:gd name="T25" fmla="*/ 20 h 21"/>
                <a:gd name="T26" fmla="*/ 124 w 126"/>
                <a:gd name="T2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1">
                  <a:moveTo>
                    <a:pt x="2" y="12"/>
                  </a:moveTo>
                  <a:cubicBezTo>
                    <a:pt x="0" y="15"/>
                    <a:pt x="1" y="18"/>
                    <a:pt x="3" y="20"/>
                  </a:cubicBezTo>
                  <a:cubicBezTo>
                    <a:pt x="4" y="21"/>
                    <a:pt x="6" y="21"/>
                    <a:pt x="7" y="21"/>
                  </a:cubicBezTo>
                  <a:cubicBezTo>
                    <a:pt x="9" y="21"/>
                    <a:pt x="11" y="20"/>
                    <a:pt x="12" y="19"/>
                  </a:cubicBezTo>
                  <a:cubicBezTo>
                    <a:pt x="20" y="6"/>
                    <a:pt x="20" y="6"/>
                    <a:pt x="20" y="6"/>
                  </a:cubicBezTo>
                  <a:cubicBezTo>
                    <a:pt x="16" y="5"/>
                    <a:pt x="13" y="2"/>
                    <a:pt x="10" y="0"/>
                  </a:cubicBezTo>
                  <a:lnTo>
                    <a:pt x="2" y="12"/>
                  </a:lnTo>
                  <a:close/>
                  <a:moveTo>
                    <a:pt x="124" y="12"/>
                  </a:moveTo>
                  <a:cubicBezTo>
                    <a:pt x="116" y="0"/>
                    <a:pt x="116" y="0"/>
                    <a:pt x="116" y="0"/>
                  </a:cubicBezTo>
                  <a:cubicBezTo>
                    <a:pt x="113" y="2"/>
                    <a:pt x="109" y="5"/>
                    <a:pt x="106" y="6"/>
                  </a:cubicBezTo>
                  <a:cubicBezTo>
                    <a:pt x="114" y="19"/>
                    <a:pt x="114" y="19"/>
                    <a:pt x="114" y="19"/>
                  </a:cubicBezTo>
                  <a:cubicBezTo>
                    <a:pt x="115" y="20"/>
                    <a:pt x="117" y="21"/>
                    <a:pt x="119" y="21"/>
                  </a:cubicBezTo>
                  <a:cubicBezTo>
                    <a:pt x="120" y="21"/>
                    <a:pt x="121" y="21"/>
                    <a:pt x="123" y="20"/>
                  </a:cubicBezTo>
                  <a:cubicBezTo>
                    <a:pt x="125" y="18"/>
                    <a:pt x="126" y="15"/>
                    <a:pt x="1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4"/>
            <p:cNvSpPr>
              <a:spLocks noEditPoints="1"/>
            </p:cNvSpPr>
            <p:nvPr/>
          </p:nvSpPr>
          <p:spPr bwMode="auto">
            <a:xfrm>
              <a:off x="7222220" y="4471605"/>
              <a:ext cx="244460" cy="244460"/>
            </a:xfrm>
            <a:custGeom>
              <a:avLst/>
              <a:gdLst>
                <a:gd name="T0" fmla="*/ 85 w 170"/>
                <a:gd name="T1" fmla="*/ 0 h 170"/>
                <a:gd name="T2" fmla="*/ 0 w 170"/>
                <a:gd name="T3" fmla="*/ 85 h 170"/>
                <a:gd name="T4" fmla="*/ 85 w 170"/>
                <a:gd name="T5" fmla="*/ 170 h 170"/>
                <a:gd name="T6" fmla="*/ 170 w 170"/>
                <a:gd name="T7" fmla="*/ 85 h 170"/>
                <a:gd name="T8" fmla="*/ 85 w 170"/>
                <a:gd name="T9" fmla="*/ 0 h 170"/>
                <a:gd name="T10" fmla="*/ 85 w 170"/>
                <a:gd name="T11" fmla="*/ 160 h 170"/>
                <a:gd name="T12" fmla="*/ 10 w 170"/>
                <a:gd name="T13" fmla="*/ 85 h 170"/>
                <a:gd name="T14" fmla="*/ 85 w 170"/>
                <a:gd name="T15" fmla="*/ 10 h 170"/>
                <a:gd name="T16" fmla="*/ 160 w 170"/>
                <a:gd name="T17" fmla="*/ 85 h 170"/>
                <a:gd name="T18" fmla="*/ 85 w 170"/>
                <a:gd name="T19" fmla="*/ 1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85" y="0"/>
                  </a:moveTo>
                  <a:cubicBezTo>
                    <a:pt x="38" y="0"/>
                    <a:pt x="0" y="38"/>
                    <a:pt x="0" y="85"/>
                  </a:cubicBezTo>
                  <a:cubicBezTo>
                    <a:pt x="0" y="132"/>
                    <a:pt x="38" y="170"/>
                    <a:pt x="85" y="170"/>
                  </a:cubicBezTo>
                  <a:cubicBezTo>
                    <a:pt x="132" y="170"/>
                    <a:pt x="170" y="132"/>
                    <a:pt x="170" y="85"/>
                  </a:cubicBezTo>
                  <a:cubicBezTo>
                    <a:pt x="170" y="38"/>
                    <a:pt x="132" y="0"/>
                    <a:pt x="85" y="0"/>
                  </a:cubicBezTo>
                  <a:close/>
                  <a:moveTo>
                    <a:pt x="85" y="160"/>
                  </a:moveTo>
                  <a:cubicBezTo>
                    <a:pt x="44" y="160"/>
                    <a:pt x="10" y="127"/>
                    <a:pt x="10" y="85"/>
                  </a:cubicBezTo>
                  <a:cubicBezTo>
                    <a:pt x="10" y="44"/>
                    <a:pt x="44" y="10"/>
                    <a:pt x="85" y="10"/>
                  </a:cubicBezTo>
                  <a:cubicBezTo>
                    <a:pt x="126" y="10"/>
                    <a:pt x="160" y="44"/>
                    <a:pt x="160" y="85"/>
                  </a:cubicBezTo>
                  <a:cubicBezTo>
                    <a:pt x="160" y="127"/>
                    <a:pt x="126" y="160"/>
                    <a:pt x="8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5"/>
            <p:cNvSpPr>
              <a:spLocks/>
            </p:cNvSpPr>
            <p:nvPr/>
          </p:nvSpPr>
          <p:spPr bwMode="auto">
            <a:xfrm>
              <a:off x="7354788" y="4590795"/>
              <a:ext cx="47432" cy="5474"/>
            </a:xfrm>
            <a:custGeom>
              <a:avLst/>
              <a:gdLst>
                <a:gd name="T0" fmla="*/ 30 w 33"/>
                <a:gd name="T1" fmla="*/ 0 h 4"/>
                <a:gd name="T2" fmla="*/ 3 w 33"/>
                <a:gd name="T3" fmla="*/ 0 h 4"/>
                <a:gd name="T4" fmla="*/ 0 w 33"/>
                <a:gd name="T5" fmla="*/ 2 h 4"/>
                <a:gd name="T6" fmla="*/ 3 w 33"/>
                <a:gd name="T7" fmla="*/ 4 h 4"/>
                <a:gd name="T8" fmla="*/ 30 w 33"/>
                <a:gd name="T9" fmla="*/ 4 h 4"/>
                <a:gd name="T10" fmla="*/ 33 w 33"/>
                <a:gd name="T11" fmla="*/ 2 h 4"/>
                <a:gd name="T12" fmla="*/ 30 w 3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0" y="0"/>
                  </a:moveTo>
                  <a:cubicBezTo>
                    <a:pt x="3" y="0"/>
                    <a:pt x="3" y="0"/>
                    <a:pt x="3" y="0"/>
                  </a:cubicBezTo>
                  <a:cubicBezTo>
                    <a:pt x="1" y="0"/>
                    <a:pt x="0" y="1"/>
                    <a:pt x="0" y="2"/>
                  </a:cubicBezTo>
                  <a:cubicBezTo>
                    <a:pt x="0" y="3"/>
                    <a:pt x="1" y="4"/>
                    <a:pt x="3" y="4"/>
                  </a:cubicBezTo>
                  <a:cubicBezTo>
                    <a:pt x="30" y="4"/>
                    <a:pt x="30" y="4"/>
                    <a:pt x="30" y="4"/>
                  </a:cubicBezTo>
                  <a:cubicBezTo>
                    <a:pt x="32" y="4"/>
                    <a:pt x="33" y="3"/>
                    <a:pt x="33" y="2"/>
                  </a:cubicBezTo>
                  <a:cubicBezTo>
                    <a:pt x="33" y="1"/>
                    <a:pt x="32"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6"/>
            <p:cNvSpPr>
              <a:spLocks/>
            </p:cNvSpPr>
            <p:nvPr/>
          </p:nvSpPr>
          <p:spPr bwMode="auto">
            <a:xfrm>
              <a:off x="7341410" y="4514781"/>
              <a:ext cx="6081" cy="76015"/>
            </a:xfrm>
            <a:custGeom>
              <a:avLst/>
              <a:gdLst>
                <a:gd name="T0" fmla="*/ 2 w 4"/>
                <a:gd name="T1" fmla="*/ 0 h 53"/>
                <a:gd name="T2" fmla="*/ 0 w 4"/>
                <a:gd name="T3" fmla="*/ 2 h 53"/>
                <a:gd name="T4" fmla="*/ 0 w 4"/>
                <a:gd name="T5" fmla="*/ 51 h 53"/>
                <a:gd name="T6" fmla="*/ 2 w 4"/>
                <a:gd name="T7" fmla="*/ 53 h 53"/>
                <a:gd name="T8" fmla="*/ 4 w 4"/>
                <a:gd name="T9" fmla="*/ 51 h 53"/>
                <a:gd name="T10" fmla="*/ 4 w 4"/>
                <a:gd name="T11" fmla="*/ 2 h 53"/>
                <a:gd name="T12" fmla="*/ 2 w 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2" y="0"/>
                  </a:moveTo>
                  <a:cubicBezTo>
                    <a:pt x="1" y="0"/>
                    <a:pt x="0" y="1"/>
                    <a:pt x="0" y="2"/>
                  </a:cubicBezTo>
                  <a:cubicBezTo>
                    <a:pt x="0" y="51"/>
                    <a:pt x="0" y="51"/>
                    <a:pt x="0" y="51"/>
                  </a:cubicBezTo>
                  <a:cubicBezTo>
                    <a:pt x="0" y="52"/>
                    <a:pt x="1" y="53"/>
                    <a:pt x="2" y="53"/>
                  </a:cubicBezTo>
                  <a:cubicBezTo>
                    <a:pt x="3" y="53"/>
                    <a:pt x="4" y="52"/>
                    <a:pt x="4" y="51"/>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217"/>
            <p:cNvSpPr>
              <a:spLocks noChangeArrowheads="1"/>
            </p:cNvSpPr>
            <p:nvPr/>
          </p:nvSpPr>
          <p:spPr bwMode="auto">
            <a:xfrm>
              <a:off x="7328640" y="4576200"/>
              <a:ext cx="31622" cy="316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218"/>
            <p:cNvSpPr>
              <a:spLocks noChangeArrowheads="1"/>
            </p:cNvSpPr>
            <p:nvPr/>
          </p:nvSpPr>
          <p:spPr bwMode="auto">
            <a:xfrm>
              <a:off x="7341410" y="4486200"/>
              <a:ext cx="6081" cy="18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19"/>
            <p:cNvSpPr>
              <a:spLocks noChangeArrowheads="1"/>
            </p:cNvSpPr>
            <p:nvPr/>
          </p:nvSpPr>
          <p:spPr bwMode="auto">
            <a:xfrm>
              <a:off x="7341410" y="4682620"/>
              <a:ext cx="6081" cy="18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220"/>
            <p:cNvSpPr>
              <a:spLocks noChangeArrowheads="1"/>
            </p:cNvSpPr>
            <p:nvPr/>
          </p:nvSpPr>
          <p:spPr bwMode="auto">
            <a:xfrm>
              <a:off x="7335936" y="4590795"/>
              <a:ext cx="17027"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221"/>
            <p:cNvSpPr>
              <a:spLocks noChangeArrowheads="1"/>
            </p:cNvSpPr>
            <p:nvPr/>
          </p:nvSpPr>
          <p:spPr bwMode="auto">
            <a:xfrm>
              <a:off x="7236815" y="4590795"/>
              <a:ext cx="18244"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222"/>
            <p:cNvSpPr>
              <a:spLocks noChangeArrowheads="1"/>
            </p:cNvSpPr>
            <p:nvPr/>
          </p:nvSpPr>
          <p:spPr bwMode="auto">
            <a:xfrm>
              <a:off x="7433843" y="4590795"/>
              <a:ext cx="18244" cy="54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3"/>
            <p:cNvSpPr>
              <a:spLocks noEditPoints="1"/>
            </p:cNvSpPr>
            <p:nvPr/>
          </p:nvSpPr>
          <p:spPr bwMode="auto">
            <a:xfrm>
              <a:off x="7230734" y="4439983"/>
              <a:ext cx="227433" cy="64459"/>
            </a:xfrm>
            <a:custGeom>
              <a:avLst/>
              <a:gdLst>
                <a:gd name="T0" fmla="*/ 139 w 158"/>
                <a:gd name="T1" fmla="*/ 7 h 45"/>
                <a:gd name="T2" fmla="*/ 96 w 158"/>
                <a:gd name="T3" fmla="*/ 11 h 45"/>
                <a:gd name="T4" fmla="*/ 158 w 158"/>
                <a:gd name="T5" fmla="*/ 45 h 45"/>
                <a:gd name="T6" fmla="*/ 139 w 158"/>
                <a:gd name="T7" fmla="*/ 7 h 45"/>
                <a:gd name="T8" fmla="*/ 19 w 158"/>
                <a:gd name="T9" fmla="*/ 7 h 45"/>
                <a:gd name="T10" fmla="*/ 0 w 158"/>
                <a:gd name="T11" fmla="*/ 45 h 45"/>
                <a:gd name="T12" fmla="*/ 62 w 158"/>
                <a:gd name="T13" fmla="*/ 11 h 45"/>
                <a:gd name="T14" fmla="*/ 19 w 158"/>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45">
                  <a:moveTo>
                    <a:pt x="139" y="7"/>
                  </a:moveTo>
                  <a:cubicBezTo>
                    <a:pt x="126" y="0"/>
                    <a:pt x="110" y="2"/>
                    <a:pt x="96" y="11"/>
                  </a:cubicBezTo>
                  <a:cubicBezTo>
                    <a:pt x="158" y="45"/>
                    <a:pt x="158" y="45"/>
                    <a:pt x="158" y="45"/>
                  </a:cubicBezTo>
                  <a:cubicBezTo>
                    <a:pt x="158" y="29"/>
                    <a:pt x="151" y="14"/>
                    <a:pt x="139" y="7"/>
                  </a:cubicBezTo>
                  <a:close/>
                  <a:moveTo>
                    <a:pt x="19" y="7"/>
                  </a:moveTo>
                  <a:cubicBezTo>
                    <a:pt x="7" y="14"/>
                    <a:pt x="0" y="29"/>
                    <a:pt x="0" y="45"/>
                  </a:cubicBezTo>
                  <a:cubicBezTo>
                    <a:pt x="62" y="11"/>
                    <a:pt x="62" y="11"/>
                    <a:pt x="62" y="11"/>
                  </a:cubicBezTo>
                  <a:cubicBezTo>
                    <a:pt x="48" y="2"/>
                    <a:pt x="32" y="0"/>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文本框 23"/>
          <p:cNvSpPr txBox="1"/>
          <p:nvPr/>
        </p:nvSpPr>
        <p:spPr>
          <a:xfrm>
            <a:off x="2437366" y="4213613"/>
            <a:ext cx="4873837" cy="954107"/>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运行想稳定</a:t>
            </a:r>
          </a:p>
          <a:p>
            <a:r>
              <a:rPr lang="zh-CN" altLang="en-US" sz="2800" dirty="0">
                <a:latin typeface="微软雅黑 Light" panose="020B0502040204020203" pitchFamily="34" charset="-122"/>
                <a:ea typeface="微软雅黑 Light" panose="020B0502040204020203" pitchFamily="34" charset="-122"/>
              </a:rPr>
              <a:t>全靠调度精</a:t>
            </a:r>
          </a:p>
        </p:txBody>
      </p:sp>
    </p:spTree>
    <p:extLst>
      <p:ext uri="{BB962C8B-B14F-4D97-AF65-F5344CB8AC3E}">
        <p14:creationId xmlns:p14="http://schemas.microsoft.com/office/powerpoint/2010/main" val="175494803"/>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：定时任务</a:t>
            </a:r>
          </a:p>
        </p:txBody>
      </p:sp>
      <p:sp>
        <p:nvSpPr>
          <p:cNvPr id="3" name="内容占位符 2"/>
          <p:cNvSpPr>
            <a:spLocks noGrp="1"/>
          </p:cNvSpPr>
          <p:nvPr>
            <p:ph idx="1"/>
          </p:nvPr>
        </p:nvSpPr>
        <p:spPr/>
        <p:txBody>
          <a:bodyPr/>
          <a:lstStyle/>
          <a:p>
            <a:r>
              <a:rPr lang="zh-CN" altLang="en-US" dirty="0"/>
              <a:t>任务调度的类型</a:t>
            </a:r>
          </a:p>
        </p:txBody>
      </p:sp>
      <p:pic>
        <p:nvPicPr>
          <p:cNvPr id="4" name="Picture 6" descr="http://pic4.nipic.com/20091027/3318853_170515094882_2.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423" t="6277" r="26893" b="6587"/>
          <a:stretch/>
        </p:blipFill>
        <p:spPr bwMode="auto">
          <a:xfrm>
            <a:off x="4174649" y="1146592"/>
            <a:ext cx="2855474" cy="3850705"/>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descr="http://img.familydoctor.com.cn/cms/20150526/201505261122599978.jpg"/>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8500" y="3007279"/>
            <a:ext cx="3244794" cy="2797734"/>
          </a:xfrm>
          <a:prstGeom prst="rect">
            <a:avLst/>
          </a:prstGeom>
          <a:noFill/>
          <a:effectLst>
            <a:outerShdw blurRad="63500" sx="102000" sy="102000" algn="ctr" rotWithShape="0">
              <a:prstClr val="black">
                <a:alpha val="40000"/>
              </a:prstClr>
            </a:outerShdw>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5785022" y="1988919"/>
            <a:ext cx="3111749" cy="767182"/>
            <a:chOff x="6278994" y="584211"/>
            <a:chExt cx="5589433" cy="1378040"/>
          </a:xfrm>
        </p:grpSpPr>
        <p:sp>
          <p:nvSpPr>
            <p:cNvPr id="7" name="圆角矩形 6"/>
            <p:cNvSpPr/>
            <p:nvPr/>
          </p:nvSpPr>
          <p:spPr>
            <a:xfrm>
              <a:off x="6278994" y="584211"/>
              <a:ext cx="5589433" cy="1378040"/>
            </a:xfrm>
            <a:prstGeom prst="roundRect">
              <a:avLst>
                <a:gd name="adj" fmla="val 50000"/>
              </a:avLst>
            </a:prstGeom>
            <a:solidFill>
              <a:srgbClr val="00B0F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91713" y="659448"/>
              <a:ext cx="1206739" cy="1206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9" name="文本框 8"/>
          <p:cNvSpPr txBox="1"/>
          <p:nvPr/>
        </p:nvSpPr>
        <p:spPr>
          <a:xfrm>
            <a:off x="6596080" y="2066952"/>
            <a:ext cx="280125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计时</a:t>
            </a:r>
            <a:r>
              <a:rPr lang="zh-CN" altLang="en-US" sz="3200" b="1" dirty="0">
                <a:latin typeface="微软雅黑" panose="020B0503020204020204" pitchFamily="34" charset="-122"/>
                <a:ea typeface="微软雅黑" panose="020B0503020204020204" pitchFamily="34" charset="-122"/>
              </a:rPr>
              <a:t>任务</a:t>
            </a:r>
          </a:p>
        </p:txBody>
      </p:sp>
      <p:grpSp>
        <p:nvGrpSpPr>
          <p:cNvPr id="10" name="组合 9"/>
          <p:cNvGrpSpPr/>
          <p:nvPr/>
        </p:nvGrpSpPr>
        <p:grpSpPr>
          <a:xfrm>
            <a:off x="5953754" y="2106189"/>
            <a:ext cx="472460" cy="503019"/>
            <a:chOff x="7689250" y="4457010"/>
            <a:chExt cx="244460" cy="260272"/>
          </a:xfrm>
          <a:solidFill>
            <a:srgbClr val="00B0F0"/>
          </a:solidFill>
        </p:grpSpPr>
        <p:sp>
          <p:nvSpPr>
            <p:cNvPr id="11" name="Freeform 207"/>
            <p:cNvSpPr>
              <a:spLocks/>
            </p:cNvSpPr>
            <p:nvPr/>
          </p:nvSpPr>
          <p:spPr bwMode="auto">
            <a:xfrm>
              <a:off x="7709924" y="4457010"/>
              <a:ext cx="44392" cy="41960"/>
            </a:xfrm>
            <a:custGeom>
              <a:avLst/>
              <a:gdLst>
                <a:gd name="T0" fmla="*/ 18 w 31"/>
                <a:gd name="T1" fmla="*/ 11 h 29"/>
                <a:gd name="T2" fmla="*/ 21 w 31"/>
                <a:gd name="T3" fmla="*/ 8 h 29"/>
                <a:gd name="T4" fmla="*/ 21 w 31"/>
                <a:gd name="T5" fmla="*/ 4 h 29"/>
                <a:gd name="T6" fmla="*/ 18 w 31"/>
                <a:gd name="T7" fmla="*/ 1 h 29"/>
                <a:gd name="T8" fmla="*/ 14 w 31"/>
                <a:gd name="T9" fmla="*/ 1 h 29"/>
                <a:gd name="T10" fmla="*/ 1 w 31"/>
                <a:gd name="T11" fmla="*/ 14 h 29"/>
                <a:gd name="T12" fmla="*/ 1 w 31"/>
                <a:gd name="T13" fmla="*/ 18 h 29"/>
                <a:gd name="T14" fmla="*/ 4 w 31"/>
                <a:gd name="T15" fmla="*/ 21 h 29"/>
                <a:gd name="T16" fmla="*/ 8 w 31"/>
                <a:gd name="T17" fmla="*/ 21 h 29"/>
                <a:gd name="T18" fmla="*/ 11 w 31"/>
                <a:gd name="T19" fmla="*/ 18 h 29"/>
                <a:gd name="T20" fmla="*/ 12 w 31"/>
                <a:gd name="T21" fmla="*/ 19 h 29"/>
                <a:gd name="T22" fmla="*/ 22 w 31"/>
                <a:gd name="T23" fmla="*/ 29 h 29"/>
                <a:gd name="T24" fmla="*/ 31 w 31"/>
                <a:gd name="T25" fmla="*/ 24 h 29"/>
                <a:gd name="T26" fmla="*/ 19 w 31"/>
                <a:gd name="T27" fmla="*/ 11 h 29"/>
                <a:gd name="T28" fmla="*/ 18 w 31"/>
                <a:gd name="T29"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9">
                  <a:moveTo>
                    <a:pt x="18" y="11"/>
                  </a:moveTo>
                  <a:cubicBezTo>
                    <a:pt x="21" y="8"/>
                    <a:pt x="21" y="8"/>
                    <a:pt x="21" y="8"/>
                  </a:cubicBezTo>
                  <a:cubicBezTo>
                    <a:pt x="22" y="7"/>
                    <a:pt x="22" y="5"/>
                    <a:pt x="21" y="4"/>
                  </a:cubicBezTo>
                  <a:cubicBezTo>
                    <a:pt x="18" y="1"/>
                    <a:pt x="18" y="1"/>
                    <a:pt x="18" y="1"/>
                  </a:cubicBezTo>
                  <a:cubicBezTo>
                    <a:pt x="17" y="0"/>
                    <a:pt x="15" y="0"/>
                    <a:pt x="14" y="1"/>
                  </a:cubicBezTo>
                  <a:cubicBezTo>
                    <a:pt x="1" y="14"/>
                    <a:pt x="1" y="14"/>
                    <a:pt x="1" y="14"/>
                  </a:cubicBezTo>
                  <a:cubicBezTo>
                    <a:pt x="0" y="15"/>
                    <a:pt x="0" y="17"/>
                    <a:pt x="1" y="18"/>
                  </a:cubicBezTo>
                  <a:cubicBezTo>
                    <a:pt x="4" y="21"/>
                    <a:pt x="4" y="21"/>
                    <a:pt x="4" y="21"/>
                  </a:cubicBezTo>
                  <a:cubicBezTo>
                    <a:pt x="5" y="22"/>
                    <a:pt x="7" y="22"/>
                    <a:pt x="8" y="21"/>
                  </a:cubicBezTo>
                  <a:cubicBezTo>
                    <a:pt x="11" y="18"/>
                    <a:pt x="11" y="18"/>
                    <a:pt x="11" y="18"/>
                  </a:cubicBezTo>
                  <a:cubicBezTo>
                    <a:pt x="12" y="19"/>
                    <a:pt x="12" y="19"/>
                    <a:pt x="12" y="19"/>
                  </a:cubicBezTo>
                  <a:cubicBezTo>
                    <a:pt x="22" y="29"/>
                    <a:pt x="22" y="29"/>
                    <a:pt x="22" y="29"/>
                  </a:cubicBezTo>
                  <a:cubicBezTo>
                    <a:pt x="31" y="24"/>
                    <a:pt x="31" y="24"/>
                    <a:pt x="31" y="24"/>
                  </a:cubicBezTo>
                  <a:cubicBezTo>
                    <a:pt x="19" y="11"/>
                    <a:pt x="19" y="11"/>
                    <a:pt x="19" y="11"/>
                  </a:cubicBezTo>
                  <a:lnTo>
                    <a:pt x="1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8"/>
            <p:cNvSpPr>
              <a:spLocks/>
            </p:cNvSpPr>
            <p:nvPr/>
          </p:nvSpPr>
          <p:spPr bwMode="auto">
            <a:xfrm>
              <a:off x="7868033" y="4457010"/>
              <a:ext cx="44392" cy="41960"/>
            </a:xfrm>
            <a:custGeom>
              <a:avLst/>
              <a:gdLst>
                <a:gd name="T0" fmla="*/ 30 w 31"/>
                <a:gd name="T1" fmla="*/ 14 h 29"/>
                <a:gd name="T2" fmla="*/ 17 w 31"/>
                <a:gd name="T3" fmla="*/ 1 h 29"/>
                <a:gd name="T4" fmla="*/ 13 w 31"/>
                <a:gd name="T5" fmla="*/ 1 h 29"/>
                <a:gd name="T6" fmla="*/ 10 w 31"/>
                <a:gd name="T7" fmla="*/ 4 h 29"/>
                <a:gd name="T8" fmla="*/ 10 w 31"/>
                <a:gd name="T9" fmla="*/ 8 h 29"/>
                <a:gd name="T10" fmla="*/ 13 w 31"/>
                <a:gd name="T11" fmla="*/ 11 h 29"/>
                <a:gd name="T12" fmla="*/ 12 w 31"/>
                <a:gd name="T13" fmla="*/ 11 h 29"/>
                <a:gd name="T14" fmla="*/ 0 w 31"/>
                <a:gd name="T15" fmla="*/ 24 h 29"/>
                <a:gd name="T16" fmla="*/ 9 w 31"/>
                <a:gd name="T17" fmla="*/ 29 h 29"/>
                <a:gd name="T18" fmla="*/ 20 w 31"/>
                <a:gd name="T19" fmla="*/ 19 h 29"/>
                <a:gd name="T20" fmla="*/ 20 w 31"/>
                <a:gd name="T21" fmla="*/ 18 h 29"/>
                <a:gd name="T22" fmla="*/ 23 w 31"/>
                <a:gd name="T23" fmla="*/ 21 h 29"/>
                <a:gd name="T24" fmla="*/ 27 w 31"/>
                <a:gd name="T25" fmla="*/ 21 h 29"/>
                <a:gd name="T26" fmla="*/ 30 w 31"/>
                <a:gd name="T27" fmla="*/ 18 h 29"/>
                <a:gd name="T28" fmla="*/ 30 w 31"/>
                <a:gd name="T2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9">
                  <a:moveTo>
                    <a:pt x="30" y="14"/>
                  </a:moveTo>
                  <a:cubicBezTo>
                    <a:pt x="17" y="1"/>
                    <a:pt x="17" y="1"/>
                    <a:pt x="17" y="1"/>
                  </a:cubicBezTo>
                  <a:cubicBezTo>
                    <a:pt x="16" y="0"/>
                    <a:pt x="14" y="0"/>
                    <a:pt x="13" y="1"/>
                  </a:cubicBezTo>
                  <a:cubicBezTo>
                    <a:pt x="10" y="4"/>
                    <a:pt x="10" y="4"/>
                    <a:pt x="10" y="4"/>
                  </a:cubicBezTo>
                  <a:cubicBezTo>
                    <a:pt x="9" y="5"/>
                    <a:pt x="9" y="7"/>
                    <a:pt x="10" y="8"/>
                  </a:cubicBezTo>
                  <a:cubicBezTo>
                    <a:pt x="13" y="11"/>
                    <a:pt x="13" y="11"/>
                    <a:pt x="13" y="11"/>
                  </a:cubicBezTo>
                  <a:cubicBezTo>
                    <a:pt x="12" y="11"/>
                    <a:pt x="12" y="11"/>
                    <a:pt x="12" y="11"/>
                  </a:cubicBezTo>
                  <a:cubicBezTo>
                    <a:pt x="0" y="24"/>
                    <a:pt x="0" y="24"/>
                    <a:pt x="0" y="24"/>
                  </a:cubicBezTo>
                  <a:cubicBezTo>
                    <a:pt x="9" y="29"/>
                    <a:pt x="9" y="29"/>
                    <a:pt x="9" y="29"/>
                  </a:cubicBezTo>
                  <a:cubicBezTo>
                    <a:pt x="20" y="19"/>
                    <a:pt x="20" y="19"/>
                    <a:pt x="20" y="19"/>
                  </a:cubicBezTo>
                  <a:cubicBezTo>
                    <a:pt x="20" y="18"/>
                    <a:pt x="20" y="18"/>
                    <a:pt x="20" y="18"/>
                  </a:cubicBezTo>
                  <a:cubicBezTo>
                    <a:pt x="23" y="21"/>
                    <a:pt x="23" y="21"/>
                    <a:pt x="23" y="21"/>
                  </a:cubicBezTo>
                  <a:cubicBezTo>
                    <a:pt x="24" y="22"/>
                    <a:pt x="26" y="22"/>
                    <a:pt x="27" y="21"/>
                  </a:cubicBezTo>
                  <a:cubicBezTo>
                    <a:pt x="30" y="18"/>
                    <a:pt x="30" y="18"/>
                    <a:pt x="30" y="18"/>
                  </a:cubicBezTo>
                  <a:cubicBezTo>
                    <a:pt x="31" y="17"/>
                    <a:pt x="31" y="15"/>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9"/>
            <p:cNvSpPr>
              <a:spLocks/>
            </p:cNvSpPr>
            <p:nvPr/>
          </p:nvSpPr>
          <p:spPr bwMode="auto">
            <a:xfrm>
              <a:off x="7801749" y="4458835"/>
              <a:ext cx="18852" cy="21284"/>
            </a:xfrm>
            <a:custGeom>
              <a:avLst/>
              <a:gdLst>
                <a:gd name="T0" fmla="*/ 7 w 13"/>
                <a:gd name="T1" fmla="*/ 0 h 15"/>
                <a:gd name="T2" fmla="*/ 0 w 13"/>
                <a:gd name="T3" fmla="*/ 7 h 15"/>
                <a:gd name="T4" fmla="*/ 0 w 13"/>
                <a:gd name="T5" fmla="*/ 15 h 15"/>
                <a:gd name="T6" fmla="*/ 13 w 13"/>
                <a:gd name="T7" fmla="*/ 15 h 15"/>
                <a:gd name="T8" fmla="*/ 13 w 13"/>
                <a:gd name="T9" fmla="*/ 7 h 15"/>
                <a:gd name="T10" fmla="*/ 7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7" y="0"/>
                  </a:moveTo>
                  <a:cubicBezTo>
                    <a:pt x="3" y="0"/>
                    <a:pt x="0" y="3"/>
                    <a:pt x="0" y="7"/>
                  </a:cubicBezTo>
                  <a:cubicBezTo>
                    <a:pt x="0" y="15"/>
                    <a:pt x="0" y="15"/>
                    <a:pt x="0" y="15"/>
                  </a:cubicBezTo>
                  <a:cubicBezTo>
                    <a:pt x="13" y="15"/>
                    <a:pt x="13" y="15"/>
                    <a:pt x="13" y="1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10"/>
            <p:cNvSpPr>
              <a:spLocks noEditPoints="1"/>
            </p:cNvSpPr>
            <p:nvPr/>
          </p:nvSpPr>
          <p:spPr bwMode="auto">
            <a:xfrm>
              <a:off x="7689250" y="4472822"/>
              <a:ext cx="244460" cy="244460"/>
            </a:xfrm>
            <a:custGeom>
              <a:avLst/>
              <a:gdLst>
                <a:gd name="T0" fmla="*/ 85 w 170"/>
                <a:gd name="T1" fmla="*/ 0 h 170"/>
                <a:gd name="T2" fmla="*/ 0 w 170"/>
                <a:gd name="T3" fmla="*/ 85 h 170"/>
                <a:gd name="T4" fmla="*/ 85 w 170"/>
                <a:gd name="T5" fmla="*/ 170 h 170"/>
                <a:gd name="T6" fmla="*/ 170 w 170"/>
                <a:gd name="T7" fmla="*/ 85 h 170"/>
                <a:gd name="T8" fmla="*/ 85 w 170"/>
                <a:gd name="T9" fmla="*/ 0 h 170"/>
                <a:gd name="T10" fmla="*/ 85 w 170"/>
                <a:gd name="T11" fmla="*/ 160 h 170"/>
                <a:gd name="T12" fmla="*/ 10 w 170"/>
                <a:gd name="T13" fmla="*/ 85 h 170"/>
                <a:gd name="T14" fmla="*/ 85 w 170"/>
                <a:gd name="T15" fmla="*/ 10 h 170"/>
                <a:gd name="T16" fmla="*/ 159 w 170"/>
                <a:gd name="T17" fmla="*/ 85 h 170"/>
                <a:gd name="T18" fmla="*/ 85 w 170"/>
                <a:gd name="T19" fmla="*/ 1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0">
                  <a:moveTo>
                    <a:pt x="85" y="0"/>
                  </a:moveTo>
                  <a:cubicBezTo>
                    <a:pt x="38" y="0"/>
                    <a:pt x="0" y="38"/>
                    <a:pt x="0" y="85"/>
                  </a:cubicBezTo>
                  <a:cubicBezTo>
                    <a:pt x="0" y="132"/>
                    <a:pt x="38" y="170"/>
                    <a:pt x="85" y="170"/>
                  </a:cubicBezTo>
                  <a:cubicBezTo>
                    <a:pt x="131" y="170"/>
                    <a:pt x="170" y="132"/>
                    <a:pt x="170" y="85"/>
                  </a:cubicBezTo>
                  <a:cubicBezTo>
                    <a:pt x="170" y="38"/>
                    <a:pt x="131" y="0"/>
                    <a:pt x="85" y="0"/>
                  </a:cubicBezTo>
                  <a:close/>
                  <a:moveTo>
                    <a:pt x="85" y="160"/>
                  </a:moveTo>
                  <a:cubicBezTo>
                    <a:pt x="43" y="160"/>
                    <a:pt x="10" y="126"/>
                    <a:pt x="10" y="85"/>
                  </a:cubicBezTo>
                  <a:cubicBezTo>
                    <a:pt x="10" y="44"/>
                    <a:pt x="43" y="10"/>
                    <a:pt x="85" y="10"/>
                  </a:cubicBezTo>
                  <a:cubicBezTo>
                    <a:pt x="126" y="10"/>
                    <a:pt x="159" y="44"/>
                    <a:pt x="159" y="85"/>
                  </a:cubicBezTo>
                  <a:cubicBezTo>
                    <a:pt x="159" y="126"/>
                    <a:pt x="126" y="160"/>
                    <a:pt x="8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11"/>
            <p:cNvSpPr>
              <a:spLocks/>
            </p:cNvSpPr>
            <p:nvPr/>
          </p:nvSpPr>
          <p:spPr bwMode="auto">
            <a:xfrm>
              <a:off x="7807223" y="4514781"/>
              <a:ext cx="7297" cy="77230"/>
            </a:xfrm>
            <a:custGeom>
              <a:avLst/>
              <a:gdLst>
                <a:gd name="T0" fmla="*/ 3 w 5"/>
                <a:gd name="T1" fmla="*/ 0 h 54"/>
                <a:gd name="T2" fmla="*/ 0 w 5"/>
                <a:gd name="T3" fmla="*/ 2 h 54"/>
                <a:gd name="T4" fmla="*/ 0 w 5"/>
                <a:gd name="T5" fmla="*/ 52 h 54"/>
                <a:gd name="T6" fmla="*/ 3 w 5"/>
                <a:gd name="T7" fmla="*/ 54 h 54"/>
                <a:gd name="T8" fmla="*/ 5 w 5"/>
                <a:gd name="T9" fmla="*/ 52 h 54"/>
                <a:gd name="T10" fmla="*/ 5 w 5"/>
                <a:gd name="T11" fmla="*/ 2 h 54"/>
                <a:gd name="T12" fmla="*/ 3 w 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 h="54">
                  <a:moveTo>
                    <a:pt x="3" y="0"/>
                  </a:moveTo>
                  <a:cubicBezTo>
                    <a:pt x="1" y="0"/>
                    <a:pt x="0" y="1"/>
                    <a:pt x="0" y="2"/>
                  </a:cubicBezTo>
                  <a:cubicBezTo>
                    <a:pt x="0" y="52"/>
                    <a:pt x="0" y="52"/>
                    <a:pt x="0" y="52"/>
                  </a:cubicBezTo>
                  <a:cubicBezTo>
                    <a:pt x="0" y="53"/>
                    <a:pt x="1" y="54"/>
                    <a:pt x="3" y="54"/>
                  </a:cubicBezTo>
                  <a:cubicBezTo>
                    <a:pt x="4" y="54"/>
                    <a:pt x="5" y="53"/>
                    <a:pt x="5" y="52"/>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212"/>
            <p:cNvSpPr>
              <a:spLocks noChangeArrowheads="1"/>
            </p:cNvSpPr>
            <p:nvPr/>
          </p:nvSpPr>
          <p:spPr bwMode="auto">
            <a:xfrm>
              <a:off x="7794452" y="4578025"/>
              <a:ext cx="32837" cy="316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4291900" y="5025296"/>
            <a:ext cx="3111749" cy="767182"/>
            <a:chOff x="6278994" y="584211"/>
            <a:chExt cx="5589433" cy="1378040"/>
          </a:xfrm>
        </p:grpSpPr>
        <p:sp>
          <p:nvSpPr>
            <p:cNvPr id="18" name="圆角矩形 17"/>
            <p:cNvSpPr/>
            <p:nvPr/>
          </p:nvSpPr>
          <p:spPr>
            <a:xfrm>
              <a:off x="6278994" y="584211"/>
              <a:ext cx="5589433" cy="1378040"/>
            </a:xfrm>
            <a:prstGeom prst="roundRect">
              <a:avLst>
                <a:gd name="adj" fmla="val 50000"/>
              </a:avLst>
            </a:prstGeom>
            <a:solidFill>
              <a:schemeClr val="accent4">
                <a:lumMod val="5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10942" y="659448"/>
              <a:ext cx="1206740" cy="1206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0" name="文本框 19"/>
          <p:cNvSpPr txBox="1"/>
          <p:nvPr/>
        </p:nvSpPr>
        <p:spPr>
          <a:xfrm>
            <a:off x="4756446" y="5135284"/>
            <a:ext cx="280125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循环</a:t>
            </a:r>
            <a:r>
              <a:rPr lang="zh-CN" altLang="en-US" sz="3200" b="1" dirty="0">
                <a:latin typeface="微软雅黑" panose="020B0503020204020204" pitchFamily="34" charset="-122"/>
                <a:ea typeface="微软雅黑" panose="020B0503020204020204" pitchFamily="34" charset="-122"/>
              </a:rPr>
              <a:t>任务</a:t>
            </a:r>
          </a:p>
        </p:txBody>
      </p:sp>
      <p:grpSp>
        <p:nvGrpSpPr>
          <p:cNvPr id="21" name="组合 20"/>
          <p:cNvGrpSpPr/>
          <p:nvPr/>
        </p:nvGrpSpPr>
        <p:grpSpPr>
          <a:xfrm>
            <a:off x="6737267" y="5160099"/>
            <a:ext cx="514958" cy="470756"/>
            <a:chOff x="4293562" y="3592277"/>
            <a:chExt cx="262094" cy="239597"/>
          </a:xfrm>
          <a:solidFill>
            <a:schemeClr val="accent4">
              <a:lumMod val="50000"/>
            </a:schemeClr>
          </a:solidFill>
        </p:grpSpPr>
        <p:sp>
          <p:nvSpPr>
            <p:cNvPr id="22" name="Freeform 116"/>
            <p:cNvSpPr>
              <a:spLocks/>
            </p:cNvSpPr>
            <p:nvPr/>
          </p:nvSpPr>
          <p:spPr bwMode="auto">
            <a:xfrm>
              <a:off x="4458967" y="3593494"/>
              <a:ext cx="96689" cy="238380"/>
            </a:xfrm>
            <a:custGeom>
              <a:avLst/>
              <a:gdLst>
                <a:gd name="T0" fmla="*/ 41 w 67"/>
                <a:gd name="T1" fmla="*/ 18 h 166"/>
                <a:gd name="T2" fmla="*/ 56 w 67"/>
                <a:gd name="T3" fmla="*/ 17 h 166"/>
                <a:gd name="T4" fmla="*/ 65 w 67"/>
                <a:gd name="T5" fmla="*/ 8 h 166"/>
                <a:gd name="T6" fmla="*/ 55 w 67"/>
                <a:gd name="T7" fmla="*/ 0 h 166"/>
                <a:gd name="T8" fmla="*/ 18 w 67"/>
                <a:gd name="T9" fmla="*/ 2 h 166"/>
                <a:gd name="T10" fmla="*/ 10 w 67"/>
                <a:gd name="T11" fmla="*/ 12 h 166"/>
                <a:gd name="T12" fmla="*/ 12 w 67"/>
                <a:gd name="T13" fmla="*/ 49 h 166"/>
                <a:gd name="T14" fmla="*/ 21 w 67"/>
                <a:gd name="T15" fmla="*/ 57 h 166"/>
                <a:gd name="T16" fmla="*/ 21 w 67"/>
                <a:gd name="T17" fmla="*/ 57 h 166"/>
                <a:gd name="T18" fmla="*/ 29 w 67"/>
                <a:gd name="T19" fmla="*/ 48 h 166"/>
                <a:gd name="T20" fmla="*/ 28 w 67"/>
                <a:gd name="T21" fmla="*/ 30 h 166"/>
                <a:gd name="T22" fmla="*/ 49 w 67"/>
                <a:gd name="T23" fmla="*/ 82 h 166"/>
                <a:gd name="T24" fmla="*/ 6 w 67"/>
                <a:gd name="T25" fmla="*/ 149 h 166"/>
                <a:gd name="T26" fmla="*/ 2 w 67"/>
                <a:gd name="T27" fmla="*/ 161 h 166"/>
                <a:gd name="T28" fmla="*/ 10 w 67"/>
                <a:gd name="T29" fmla="*/ 166 h 166"/>
                <a:gd name="T30" fmla="*/ 13 w 67"/>
                <a:gd name="T31" fmla="*/ 165 h 166"/>
                <a:gd name="T32" fmla="*/ 67 w 67"/>
                <a:gd name="T33" fmla="*/ 82 h 166"/>
                <a:gd name="T34" fmla="*/ 41 w 67"/>
                <a:gd name="T35" fmla="*/ 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66">
                  <a:moveTo>
                    <a:pt x="41" y="18"/>
                  </a:moveTo>
                  <a:cubicBezTo>
                    <a:pt x="56" y="17"/>
                    <a:pt x="56" y="17"/>
                    <a:pt x="56" y="17"/>
                  </a:cubicBezTo>
                  <a:cubicBezTo>
                    <a:pt x="61" y="17"/>
                    <a:pt x="65" y="13"/>
                    <a:pt x="65" y="8"/>
                  </a:cubicBezTo>
                  <a:cubicBezTo>
                    <a:pt x="64" y="3"/>
                    <a:pt x="60" y="0"/>
                    <a:pt x="55" y="0"/>
                  </a:cubicBezTo>
                  <a:cubicBezTo>
                    <a:pt x="18" y="2"/>
                    <a:pt x="18" y="2"/>
                    <a:pt x="18" y="2"/>
                  </a:cubicBezTo>
                  <a:cubicBezTo>
                    <a:pt x="13" y="3"/>
                    <a:pt x="10" y="7"/>
                    <a:pt x="10" y="12"/>
                  </a:cubicBezTo>
                  <a:cubicBezTo>
                    <a:pt x="12" y="49"/>
                    <a:pt x="12" y="49"/>
                    <a:pt x="12" y="49"/>
                  </a:cubicBezTo>
                  <a:cubicBezTo>
                    <a:pt x="12" y="54"/>
                    <a:pt x="16" y="57"/>
                    <a:pt x="21" y="57"/>
                  </a:cubicBezTo>
                  <a:cubicBezTo>
                    <a:pt x="21" y="57"/>
                    <a:pt x="21" y="57"/>
                    <a:pt x="21" y="57"/>
                  </a:cubicBezTo>
                  <a:cubicBezTo>
                    <a:pt x="26" y="57"/>
                    <a:pt x="29" y="53"/>
                    <a:pt x="29" y="48"/>
                  </a:cubicBezTo>
                  <a:cubicBezTo>
                    <a:pt x="28" y="30"/>
                    <a:pt x="28" y="30"/>
                    <a:pt x="28" y="30"/>
                  </a:cubicBezTo>
                  <a:cubicBezTo>
                    <a:pt x="42" y="44"/>
                    <a:pt x="49" y="62"/>
                    <a:pt x="49" y="82"/>
                  </a:cubicBezTo>
                  <a:cubicBezTo>
                    <a:pt x="49" y="111"/>
                    <a:pt x="32" y="137"/>
                    <a:pt x="6" y="149"/>
                  </a:cubicBezTo>
                  <a:cubicBezTo>
                    <a:pt x="2" y="151"/>
                    <a:pt x="0" y="156"/>
                    <a:pt x="2" y="161"/>
                  </a:cubicBezTo>
                  <a:cubicBezTo>
                    <a:pt x="3" y="164"/>
                    <a:pt x="6" y="166"/>
                    <a:pt x="10" y="166"/>
                  </a:cubicBezTo>
                  <a:cubicBezTo>
                    <a:pt x="11" y="166"/>
                    <a:pt x="12" y="165"/>
                    <a:pt x="13" y="165"/>
                  </a:cubicBezTo>
                  <a:cubicBezTo>
                    <a:pt x="46" y="150"/>
                    <a:pt x="67" y="118"/>
                    <a:pt x="67" y="82"/>
                  </a:cubicBezTo>
                  <a:cubicBezTo>
                    <a:pt x="67" y="58"/>
                    <a:pt x="57" y="35"/>
                    <a:pt x="4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7"/>
            <p:cNvSpPr>
              <a:spLocks/>
            </p:cNvSpPr>
            <p:nvPr/>
          </p:nvSpPr>
          <p:spPr bwMode="auto">
            <a:xfrm>
              <a:off x="4293562" y="3592277"/>
              <a:ext cx="96689" cy="239595"/>
            </a:xfrm>
            <a:custGeom>
              <a:avLst/>
              <a:gdLst>
                <a:gd name="T0" fmla="*/ 65 w 67"/>
                <a:gd name="T1" fmla="*/ 6 h 167"/>
                <a:gd name="T2" fmla="*/ 54 w 67"/>
                <a:gd name="T3" fmla="*/ 2 h 167"/>
                <a:gd name="T4" fmla="*/ 0 w 67"/>
                <a:gd name="T5" fmla="*/ 85 h 167"/>
                <a:gd name="T6" fmla="*/ 26 w 67"/>
                <a:gd name="T7" fmla="*/ 148 h 167"/>
                <a:gd name="T8" fmla="*/ 11 w 67"/>
                <a:gd name="T9" fmla="*/ 149 h 167"/>
                <a:gd name="T10" fmla="*/ 2 w 67"/>
                <a:gd name="T11" fmla="*/ 159 h 167"/>
                <a:gd name="T12" fmla="*/ 11 w 67"/>
                <a:gd name="T13" fmla="*/ 167 h 167"/>
                <a:gd name="T14" fmla="*/ 12 w 67"/>
                <a:gd name="T15" fmla="*/ 167 h 167"/>
                <a:gd name="T16" fmla="*/ 49 w 67"/>
                <a:gd name="T17" fmla="*/ 164 h 167"/>
                <a:gd name="T18" fmla="*/ 57 w 67"/>
                <a:gd name="T19" fmla="*/ 155 h 167"/>
                <a:gd name="T20" fmla="*/ 55 w 67"/>
                <a:gd name="T21" fmla="*/ 118 h 167"/>
                <a:gd name="T22" fmla="*/ 46 w 67"/>
                <a:gd name="T23" fmla="*/ 109 h 167"/>
                <a:gd name="T24" fmla="*/ 38 w 67"/>
                <a:gd name="T25" fmla="*/ 119 h 167"/>
                <a:gd name="T26" fmla="*/ 39 w 67"/>
                <a:gd name="T27" fmla="*/ 136 h 167"/>
                <a:gd name="T28" fmla="*/ 18 w 67"/>
                <a:gd name="T29" fmla="*/ 85 h 167"/>
                <a:gd name="T30" fmla="*/ 61 w 67"/>
                <a:gd name="T31" fmla="*/ 18 h 167"/>
                <a:gd name="T32" fmla="*/ 65 w 67"/>
                <a:gd name="T3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67">
                  <a:moveTo>
                    <a:pt x="65" y="6"/>
                  </a:moveTo>
                  <a:cubicBezTo>
                    <a:pt x="63" y="2"/>
                    <a:pt x="58" y="0"/>
                    <a:pt x="54" y="2"/>
                  </a:cubicBezTo>
                  <a:cubicBezTo>
                    <a:pt x="21" y="16"/>
                    <a:pt x="0" y="49"/>
                    <a:pt x="0" y="85"/>
                  </a:cubicBezTo>
                  <a:cubicBezTo>
                    <a:pt x="0" y="109"/>
                    <a:pt x="10" y="131"/>
                    <a:pt x="26" y="148"/>
                  </a:cubicBezTo>
                  <a:cubicBezTo>
                    <a:pt x="11" y="149"/>
                    <a:pt x="11" y="149"/>
                    <a:pt x="11" y="149"/>
                  </a:cubicBezTo>
                  <a:cubicBezTo>
                    <a:pt x="6" y="150"/>
                    <a:pt x="2" y="154"/>
                    <a:pt x="2" y="159"/>
                  </a:cubicBezTo>
                  <a:cubicBezTo>
                    <a:pt x="3" y="163"/>
                    <a:pt x="7" y="167"/>
                    <a:pt x="11" y="167"/>
                  </a:cubicBezTo>
                  <a:cubicBezTo>
                    <a:pt x="12" y="167"/>
                    <a:pt x="12" y="167"/>
                    <a:pt x="12" y="167"/>
                  </a:cubicBezTo>
                  <a:cubicBezTo>
                    <a:pt x="49" y="164"/>
                    <a:pt x="49" y="164"/>
                    <a:pt x="49" y="164"/>
                  </a:cubicBezTo>
                  <a:cubicBezTo>
                    <a:pt x="54" y="164"/>
                    <a:pt x="57" y="160"/>
                    <a:pt x="57" y="155"/>
                  </a:cubicBezTo>
                  <a:cubicBezTo>
                    <a:pt x="55" y="118"/>
                    <a:pt x="55" y="118"/>
                    <a:pt x="55" y="118"/>
                  </a:cubicBezTo>
                  <a:cubicBezTo>
                    <a:pt x="55" y="113"/>
                    <a:pt x="51" y="109"/>
                    <a:pt x="46" y="109"/>
                  </a:cubicBezTo>
                  <a:cubicBezTo>
                    <a:pt x="41" y="110"/>
                    <a:pt x="38" y="114"/>
                    <a:pt x="38" y="119"/>
                  </a:cubicBezTo>
                  <a:cubicBezTo>
                    <a:pt x="39" y="136"/>
                    <a:pt x="39" y="136"/>
                    <a:pt x="39" y="136"/>
                  </a:cubicBezTo>
                  <a:cubicBezTo>
                    <a:pt x="25" y="123"/>
                    <a:pt x="18" y="104"/>
                    <a:pt x="18" y="85"/>
                  </a:cubicBezTo>
                  <a:cubicBezTo>
                    <a:pt x="18" y="56"/>
                    <a:pt x="35" y="30"/>
                    <a:pt x="61" y="18"/>
                  </a:cubicBezTo>
                  <a:cubicBezTo>
                    <a:pt x="65" y="16"/>
                    <a:pt x="67" y="10"/>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任意多边形 23"/>
          <p:cNvSpPr/>
          <p:nvPr/>
        </p:nvSpPr>
        <p:spPr>
          <a:xfrm rot="10800000">
            <a:off x="1962648" y="4011243"/>
            <a:ext cx="2016000" cy="2846757"/>
          </a:xfrm>
          <a:custGeom>
            <a:avLst/>
            <a:gdLst>
              <a:gd name="connsiteX0" fmla="*/ 0 w 2016000"/>
              <a:gd name="connsiteY0" fmla="*/ 0 h 2846757"/>
              <a:gd name="connsiteX1" fmla="*/ 2016000 w 2016000"/>
              <a:gd name="connsiteY1" fmla="*/ 0 h 2846757"/>
              <a:gd name="connsiteX2" fmla="*/ 2016000 w 2016000"/>
              <a:gd name="connsiteY2" fmla="*/ 2732168 h 2846757"/>
              <a:gd name="connsiteX3" fmla="*/ 1901411 w 2016000"/>
              <a:gd name="connsiteY3" fmla="*/ 2846757 h 2846757"/>
              <a:gd name="connsiteX4" fmla="*/ 114589 w 2016000"/>
              <a:gd name="connsiteY4" fmla="*/ 2846757 h 2846757"/>
              <a:gd name="connsiteX5" fmla="*/ 0 w 2016000"/>
              <a:gd name="connsiteY5" fmla="*/ 2732168 h 28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00" h="2846757">
                <a:moveTo>
                  <a:pt x="0" y="0"/>
                </a:moveTo>
                <a:lnTo>
                  <a:pt x="2016000" y="0"/>
                </a:lnTo>
                <a:lnTo>
                  <a:pt x="2016000" y="2732168"/>
                </a:lnTo>
                <a:cubicBezTo>
                  <a:pt x="2016000" y="2795454"/>
                  <a:pt x="1964697" y="2846757"/>
                  <a:pt x="1901411" y="2846757"/>
                </a:cubicBezTo>
                <a:lnTo>
                  <a:pt x="114589" y="2846757"/>
                </a:lnTo>
                <a:cubicBezTo>
                  <a:pt x="51303" y="2846757"/>
                  <a:pt x="0" y="2795454"/>
                  <a:pt x="0" y="2732168"/>
                </a:cubicBezTo>
                <a:close/>
              </a:path>
            </a:pathLst>
          </a:custGeom>
          <a:solidFill>
            <a:srgbClr val="EA5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14038" y="4275482"/>
            <a:ext cx="2145300" cy="2062103"/>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最常见的任务调度类型</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3600" b="1" dirty="0">
                <a:solidFill>
                  <a:schemeClr val="bg1"/>
                </a:solidFill>
                <a:latin typeface="微软雅黑" panose="020B0503020204020204" pitchFamily="34" charset="-122"/>
                <a:ea typeface="微软雅黑" panose="020B0503020204020204" pitchFamily="34" charset="-122"/>
              </a:rPr>
              <a:t>定时启动</a:t>
            </a:r>
            <a:endParaRPr lang="en-US" altLang="zh-CN" sz="3600" b="1" dirty="0">
              <a:solidFill>
                <a:schemeClr val="bg1"/>
              </a:solidFill>
              <a:latin typeface="微软雅黑" panose="020B0503020204020204" pitchFamily="34" charset="-122"/>
              <a:ea typeface="微软雅黑" panose="020B0503020204020204" pitchFamily="34" charset="-122"/>
            </a:endParaRPr>
          </a:p>
          <a:p>
            <a:pPr algn="ctr"/>
            <a:r>
              <a:rPr lang="zh-CN" altLang="en-US" sz="3600" b="1" dirty="0">
                <a:solidFill>
                  <a:schemeClr val="bg1"/>
                </a:solidFill>
                <a:latin typeface="微软雅黑" panose="020B0503020204020204" pitchFamily="34" charset="-122"/>
                <a:ea typeface="微软雅黑" panose="020B0503020204020204" pitchFamily="34" charset="-122"/>
              </a:rPr>
              <a:t>循环执行</a:t>
            </a:r>
          </a:p>
        </p:txBody>
      </p:sp>
    </p:spTree>
    <p:extLst>
      <p:ext uri="{BB962C8B-B14F-4D97-AF65-F5344CB8AC3E}">
        <p14:creationId xmlns:p14="http://schemas.microsoft.com/office/powerpoint/2010/main" val="641433346"/>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：定时任务</a:t>
            </a:r>
          </a:p>
        </p:txBody>
      </p:sp>
      <p:sp>
        <p:nvSpPr>
          <p:cNvPr id="3" name="内容占位符 2"/>
          <p:cNvSpPr>
            <a:spLocks noGrp="1"/>
          </p:cNvSpPr>
          <p:nvPr>
            <p:ph idx="1"/>
          </p:nvPr>
        </p:nvSpPr>
        <p:spPr/>
        <p:txBody>
          <a:bodyPr/>
          <a:lstStyle/>
          <a:p>
            <a:r>
              <a:rPr lang="zh-CN" altLang="en-US" dirty="0"/>
              <a:t>什么叫定时任务调度？</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93" y="1779816"/>
            <a:ext cx="9690812" cy="3050426"/>
          </a:xfrm>
          <a:prstGeom prst="rect">
            <a:avLst/>
          </a:prstGeom>
          <a:blipFill>
            <a:blip r:embed="rId3"/>
            <a:stretch>
              <a:fillRect/>
            </a:stretch>
          </a:blipFill>
          <a:ln w="101600">
            <a:solidFill>
              <a:srgbClr val="339933">
                <a:alpha val="96000"/>
              </a:srgbClr>
            </a:solidFill>
          </a:ln>
        </p:spPr>
      </p:pic>
      <p:sp>
        <p:nvSpPr>
          <p:cNvPr id="7" name="文本框 6"/>
          <p:cNvSpPr txBox="1"/>
          <p:nvPr/>
        </p:nvSpPr>
        <p:spPr>
          <a:xfrm>
            <a:off x="6351814" y="4342617"/>
            <a:ext cx="4490357" cy="830997"/>
          </a:xfrm>
          <a:prstGeom prst="rect">
            <a:avLst/>
          </a:prstGeom>
          <a:solidFill>
            <a:schemeClr val="bg1">
              <a:lumMod val="95000"/>
            </a:schemeClr>
          </a:solidFill>
          <a:ln w="101600">
            <a:solidFill>
              <a:srgbClr val="C00000">
                <a:alpha val="96000"/>
              </a:srgbClr>
            </a:solidFill>
          </a:ln>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大概</a:t>
            </a:r>
            <a:r>
              <a:rPr lang="en-US" altLang="zh-CN" sz="4800" b="1" dirty="0">
                <a:latin typeface="微软雅黑" panose="020B0503020204020204" pitchFamily="34" charset="-122"/>
                <a:ea typeface="微软雅黑" panose="020B0503020204020204" pitchFamily="34" charset="-122"/>
              </a:rPr>
              <a:t>8</a:t>
            </a:r>
            <a:r>
              <a:rPr lang="zh-CN" altLang="en-US" sz="4800" b="1" dirty="0">
                <a:latin typeface="微软雅黑" panose="020B0503020204020204" pitchFamily="34" charset="-122"/>
                <a:ea typeface="微软雅黑" panose="020B0503020204020204" pitchFamily="34" charset="-122"/>
              </a:rPr>
              <a:t>点</a:t>
            </a:r>
            <a:r>
              <a:rPr lang="en-US" altLang="zh-CN" sz="4800" b="1" dirty="0">
                <a:latin typeface="微软雅黑" panose="020B0503020204020204" pitchFamily="34" charset="-122"/>
                <a:ea typeface="微软雅黑" panose="020B0503020204020204" pitchFamily="34" charset="-122"/>
              </a:rPr>
              <a:t>20</a:t>
            </a:r>
            <a:r>
              <a:rPr lang="zh-CN" altLang="en-US" sz="4800" b="1" dirty="0">
                <a:latin typeface="微软雅黑" panose="020B0503020204020204" pitchFamily="34" charset="-122"/>
                <a:ea typeface="微软雅黑" panose="020B0503020204020204" pitchFamily="34" charset="-122"/>
              </a:rPr>
              <a:t>分发</a:t>
            </a:r>
          </a:p>
        </p:txBody>
      </p:sp>
      <p:sp>
        <p:nvSpPr>
          <p:cNvPr id="8" name="Line 20"/>
          <p:cNvSpPr>
            <a:spLocks noChangeShapeType="1"/>
          </p:cNvSpPr>
          <p:nvPr/>
        </p:nvSpPr>
        <p:spPr bwMode="auto">
          <a:xfrm flipH="1" flipV="1">
            <a:off x="4602616" y="3623515"/>
            <a:ext cx="5680689" cy="670062"/>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圆角矩形 8"/>
          <p:cNvSpPr/>
          <p:nvPr/>
        </p:nvSpPr>
        <p:spPr>
          <a:xfrm>
            <a:off x="3090257" y="3623515"/>
            <a:ext cx="1512359" cy="3199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0"/>
          <p:cNvSpPr>
            <a:spLocks noChangeShapeType="1"/>
          </p:cNvSpPr>
          <p:nvPr/>
        </p:nvSpPr>
        <p:spPr bwMode="auto">
          <a:xfrm flipH="1" flipV="1">
            <a:off x="3120067" y="3940110"/>
            <a:ext cx="3261556" cy="1233503"/>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flipH="1" flipV="1">
            <a:off x="3120068" y="3657485"/>
            <a:ext cx="3231745" cy="636092"/>
          </a:xfrm>
          <a:prstGeom prst="line">
            <a:avLst/>
          </a:prstGeom>
          <a:ln w="5080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6351813" y="5327503"/>
            <a:ext cx="4873837" cy="954107"/>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宇宙第一著名的定时任务调度事件</a:t>
            </a:r>
          </a:p>
        </p:txBody>
      </p:sp>
    </p:spTree>
    <p:extLst>
      <p:ext uri="{BB962C8B-B14F-4D97-AF65-F5344CB8AC3E}">
        <p14:creationId xmlns:p14="http://schemas.microsoft.com/office/powerpoint/2010/main" val="2513961085"/>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：重复任务</a:t>
            </a:r>
          </a:p>
        </p:txBody>
      </p:sp>
      <p:sp>
        <p:nvSpPr>
          <p:cNvPr id="3" name="内容占位符 2"/>
          <p:cNvSpPr>
            <a:spLocks noGrp="1"/>
          </p:cNvSpPr>
          <p:nvPr>
            <p:ph idx="1"/>
          </p:nvPr>
        </p:nvSpPr>
        <p:spPr/>
        <p:txBody>
          <a:bodyPr/>
          <a:lstStyle/>
          <a:p>
            <a:r>
              <a:rPr lang="zh-CN" altLang="en-US" dirty="0"/>
              <a:t>重复任务是在项目运行过程中通过控制时间间隔完成反复执行的任务（如自动化数据备份），重复任务调度需要注意的要点：</a:t>
            </a:r>
          </a:p>
        </p:txBody>
      </p:sp>
      <p:sp>
        <p:nvSpPr>
          <p:cNvPr id="4" name="右箭头 3"/>
          <p:cNvSpPr/>
          <p:nvPr/>
        </p:nvSpPr>
        <p:spPr>
          <a:xfrm>
            <a:off x="765191" y="3872955"/>
            <a:ext cx="10011103" cy="77251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65189" y="4075861"/>
            <a:ext cx="1569631" cy="3783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286"/>
          <p:cNvSpPr>
            <a:spLocks noEditPoints="1"/>
          </p:cNvSpPr>
          <p:nvPr/>
        </p:nvSpPr>
        <p:spPr bwMode="auto">
          <a:xfrm rot="10800000">
            <a:off x="5770742" y="3225956"/>
            <a:ext cx="5753861" cy="1516046"/>
          </a:xfrm>
          <a:custGeom>
            <a:avLst/>
            <a:gdLst>
              <a:gd name="T0" fmla="*/ 612 w 751"/>
              <a:gd name="T1" fmla="*/ 28 h 198"/>
              <a:gd name="T2" fmla="*/ 726 w 751"/>
              <a:gd name="T3" fmla="*/ 60 h 198"/>
              <a:gd name="T4" fmla="*/ 726 w 751"/>
              <a:gd name="T5" fmla="*/ 10 h 198"/>
              <a:gd name="T6" fmla="*/ 613 w 751"/>
              <a:gd name="T7" fmla="*/ 24 h 198"/>
              <a:gd name="T8" fmla="*/ 565 w 751"/>
              <a:gd name="T9" fmla="*/ 24 h 198"/>
              <a:gd name="T10" fmla="*/ 575 w 751"/>
              <a:gd name="T11" fmla="*/ 97 h 198"/>
              <a:gd name="T12" fmla="*/ 545 w 751"/>
              <a:gd name="T13" fmla="*/ 125 h 198"/>
              <a:gd name="T14" fmla="*/ 491 w 751"/>
              <a:gd name="T15" fmla="*/ 161 h 198"/>
              <a:gd name="T16" fmla="*/ 454 w 751"/>
              <a:gd name="T17" fmla="*/ 156 h 198"/>
              <a:gd name="T18" fmla="*/ 441 w 751"/>
              <a:gd name="T19" fmla="*/ 100 h 198"/>
              <a:gd name="T20" fmla="*/ 456 w 751"/>
              <a:gd name="T21" fmla="*/ 63 h 198"/>
              <a:gd name="T22" fmla="*/ 524 w 751"/>
              <a:gd name="T23" fmla="*/ 40 h 198"/>
              <a:gd name="T24" fmla="*/ 448 w 751"/>
              <a:gd name="T25" fmla="*/ 40 h 198"/>
              <a:gd name="T26" fmla="*/ 430 w 751"/>
              <a:gd name="T27" fmla="*/ 64 h 198"/>
              <a:gd name="T28" fmla="*/ 329 w 751"/>
              <a:gd name="T29" fmla="*/ 62 h 198"/>
              <a:gd name="T30" fmla="*/ 290 w 751"/>
              <a:gd name="T31" fmla="*/ 29 h 198"/>
              <a:gd name="T32" fmla="*/ 235 w 751"/>
              <a:gd name="T33" fmla="*/ 29 h 198"/>
              <a:gd name="T34" fmla="*/ 282 w 751"/>
              <a:gd name="T35" fmla="*/ 48 h 198"/>
              <a:gd name="T36" fmla="*/ 316 w 751"/>
              <a:gd name="T37" fmla="*/ 100 h 198"/>
              <a:gd name="T38" fmla="*/ 287 w 751"/>
              <a:gd name="T39" fmla="*/ 136 h 198"/>
              <a:gd name="T40" fmla="*/ 229 w 751"/>
              <a:gd name="T41" fmla="*/ 128 h 198"/>
              <a:gd name="T42" fmla="*/ 214 w 751"/>
              <a:gd name="T43" fmla="*/ 88 h 198"/>
              <a:gd name="T44" fmla="*/ 167 w 751"/>
              <a:gd name="T45" fmla="*/ 71 h 198"/>
              <a:gd name="T46" fmla="*/ 137 w 751"/>
              <a:gd name="T47" fmla="*/ 40 h 198"/>
              <a:gd name="T48" fmla="*/ 97 w 751"/>
              <a:gd name="T49" fmla="*/ 40 h 198"/>
              <a:gd name="T50" fmla="*/ 56 w 751"/>
              <a:gd name="T51" fmla="*/ 128 h 198"/>
              <a:gd name="T52" fmla="*/ 41 w 751"/>
              <a:gd name="T53" fmla="*/ 125 h 198"/>
              <a:gd name="T54" fmla="*/ 21 w 751"/>
              <a:gd name="T55" fmla="*/ 16 h 198"/>
              <a:gd name="T56" fmla="*/ 0 w 751"/>
              <a:gd name="T57" fmla="*/ 16 h 198"/>
              <a:gd name="T58" fmla="*/ 11 w 751"/>
              <a:gd name="T59" fmla="*/ 26 h 198"/>
              <a:gd name="T60" fmla="*/ 21 w 751"/>
              <a:gd name="T61" fmla="*/ 149 h 198"/>
              <a:gd name="T62" fmla="*/ 69 w 751"/>
              <a:gd name="T63" fmla="*/ 149 h 198"/>
              <a:gd name="T64" fmla="*/ 108 w 751"/>
              <a:gd name="T65" fmla="*/ 57 h 198"/>
              <a:gd name="T66" fmla="*/ 132 w 751"/>
              <a:gd name="T67" fmla="*/ 53 h 198"/>
              <a:gd name="T68" fmla="*/ 161 w 751"/>
              <a:gd name="T69" fmla="*/ 88 h 198"/>
              <a:gd name="T70" fmla="*/ 204 w 751"/>
              <a:gd name="T71" fmla="*/ 109 h 198"/>
              <a:gd name="T72" fmla="*/ 215 w 751"/>
              <a:gd name="T73" fmla="*/ 158 h 198"/>
              <a:gd name="T74" fmla="*/ 294 w 751"/>
              <a:gd name="T75" fmla="*/ 158 h 198"/>
              <a:gd name="T76" fmla="*/ 325 w 751"/>
              <a:gd name="T77" fmla="*/ 132 h 198"/>
              <a:gd name="T78" fmla="*/ 426 w 751"/>
              <a:gd name="T79" fmla="*/ 140 h 198"/>
              <a:gd name="T80" fmla="*/ 448 w 751"/>
              <a:gd name="T81" fmla="*/ 172 h 198"/>
              <a:gd name="T82" fmla="*/ 494 w 751"/>
              <a:gd name="T83" fmla="*/ 172 h 198"/>
              <a:gd name="T84" fmla="*/ 549 w 751"/>
              <a:gd name="T85" fmla="*/ 139 h 198"/>
              <a:gd name="T86" fmla="*/ 599 w 751"/>
              <a:gd name="T87" fmla="*/ 135 h 198"/>
              <a:gd name="T88" fmla="*/ 671 w 751"/>
              <a:gd name="T89" fmla="*/ 161 h 198"/>
              <a:gd name="T90" fmla="*/ 735 w 751"/>
              <a:gd name="T91" fmla="*/ 161 h 198"/>
              <a:gd name="T92" fmla="*/ 673 w 751"/>
              <a:gd name="T93" fmla="*/ 150 h 198"/>
              <a:gd name="T94" fmla="*/ 601 w 751"/>
              <a:gd name="T95" fmla="*/ 125 h 198"/>
              <a:gd name="T96" fmla="*/ 587 w 751"/>
              <a:gd name="T97" fmla="*/ 48 h 198"/>
              <a:gd name="T98" fmla="*/ 117 w 751"/>
              <a:gd name="T99" fmla="*/ 50 h 198"/>
              <a:gd name="T100" fmla="*/ 117 w 751"/>
              <a:gd name="T101" fmla="*/ 29 h 198"/>
              <a:gd name="T102" fmla="*/ 117 w 751"/>
              <a:gd name="T103" fmla="*/ 50 h 198"/>
              <a:gd name="T104" fmla="*/ 589 w 751"/>
              <a:gd name="T105" fmla="*/ 10 h 198"/>
              <a:gd name="T106" fmla="*/ 589 w 751"/>
              <a:gd name="T107" fmla="*/ 3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198">
                <a:moveTo>
                  <a:pt x="589" y="49"/>
                </a:moveTo>
                <a:cubicBezTo>
                  <a:pt x="601" y="49"/>
                  <a:pt x="610" y="40"/>
                  <a:pt x="612" y="28"/>
                </a:cubicBezTo>
                <a:cubicBezTo>
                  <a:pt x="701" y="35"/>
                  <a:pt x="701" y="35"/>
                  <a:pt x="701" y="35"/>
                </a:cubicBezTo>
                <a:cubicBezTo>
                  <a:pt x="701" y="49"/>
                  <a:pt x="712" y="60"/>
                  <a:pt x="726" y="60"/>
                </a:cubicBezTo>
                <a:cubicBezTo>
                  <a:pt x="740" y="60"/>
                  <a:pt x="751" y="49"/>
                  <a:pt x="751" y="35"/>
                </a:cubicBezTo>
                <a:cubicBezTo>
                  <a:pt x="751" y="21"/>
                  <a:pt x="740" y="10"/>
                  <a:pt x="726" y="10"/>
                </a:cubicBezTo>
                <a:cubicBezTo>
                  <a:pt x="714" y="10"/>
                  <a:pt x="703" y="19"/>
                  <a:pt x="701" y="31"/>
                </a:cubicBezTo>
                <a:cubicBezTo>
                  <a:pt x="613" y="24"/>
                  <a:pt x="613" y="24"/>
                  <a:pt x="613" y="24"/>
                </a:cubicBezTo>
                <a:cubicBezTo>
                  <a:pt x="612" y="11"/>
                  <a:pt x="602" y="0"/>
                  <a:pt x="589" y="0"/>
                </a:cubicBezTo>
                <a:cubicBezTo>
                  <a:pt x="575" y="0"/>
                  <a:pt x="565" y="11"/>
                  <a:pt x="565" y="24"/>
                </a:cubicBezTo>
                <a:cubicBezTo>
                  <a:pt x="565" y="36"/>
                  <a:pt x="572" y="45"/>
                  <a:pt x="583" y="48"/>
                </a:cubicBezTo>
                <a:cubicBezTo>
                  <a:pt x="575" y="97"/>
                  <a:pt x="575" y="97"/>
                  <a:pt x="575" y="97"/>
                </a:cubicBezTo>
                <a:cubicBezTo>
                  <a:pt x="574" y="97"/>
                  <a:pt x="574" y="97"/>
                  <a:pt x="573" y="97"/>
                </a:cubicBezTo>
                <a:cubicBezTo>
                  <a:pt x="558" y="97"/>
                  <a:pt x="545" y="110"/>
                  <a:pt x="545" y="125"/>
                </a:cubicBezTo>
                <a:cubicBezTo>
                  <a:pt x="545" y="128"/>
                  <a:pt x="546" y="132"/>
                  <a:pt x="547" y="135"/>
                </a:cubicBezTo>
                <a:cubicBezTo>
                  <a:pt x="491" y="161"/>
                  <a:pt x="491" y="161"/>
                  <a:pt x="491" y="161"/>
                </a:cubicBezTo>
                <a:cubicBezTo>
                  <a:pt x="487" y="154"/>
                  <a:pt x="480" y="149"/>
                  <a:pt x="471" y="149"/>
                </a:cubicBezTo>
                <a:cubicBezTo>
                  <a:pt x="465" y="149"/>
                  <a:pt x="459" y="152"/>
                  <a:pt x="454" y="156"/>
                </a:cubicBezTo>
                <a:cubicBezTo>
                  <a:pt x="429" y="136"/>
                  <a:pt x="429" y="136"/>
                  <a:pt x="429" y="136"/>
                </a:cubicBezTo>
                <a:cubicBezTo>
                  <a:pt x="437" y="126"/>
                  <a:pt x="441" y="113"/>
                  <a:pt x="441" y="100"/>
                </a:cubicBezTo>
                <a:cubicBezTo>
                  <a:pt x="441" y="91"/>
                  <a:pt x="439" y="82"/>
                  <a:pt x="436" y="75"/>
                </a:cubicBezTo>
                <a:cubicBezTo>
                  <a:pt x="456" y="63"/>
                  <a:pt x="456" y="63"/>
                  <a:pt x="456" y="63"/>
                </a:cubicBezTo>
                <a:cubicBezTo>
                  <a:pt x="463" y="72"/>
                  <a:pt x="474" y="78"/>
                  <a:pt x="486" y="78"/>
                </a:cubicBezTo>
                <a:cubicBezTo>
                  <a:pt x="507" y="78"/>
                  <a:pt x="524" y="61"/>
                  <a:pt x="524" y="40"/>
                </a:cubicBezTo>
                <a:cubicBezTo>
                  <a:pt x="524" y="19"/>
                  <a:pt x="507" y="2"/>
                  <a:pt x="486" y="2"/>
                </a:cubicBezTo>
                <a:cubicBezTo>
                  <a:pt x="465" y="2"/>
                  <a:pt x="448" y="19"/>
                  <a:pt x="448" y="40"/>
                </a:cubicBezTo>
                <a:cubicBezTo>
                  <a:pt x="448" y="44"/>
                  <a:pt x="449" y="48"/>
                  <a:pt x="450" y="52"/>
                </a:cubicBezTo>
                <a:cubicBezTo>
                  <a:pt x="430" y="64"/>
                  <a:pt x="430" y="64"/>
                  <a:pt x="430" y="64"/>
                </a:cubicBezTo>
                <a:cubicBezTo>
                  <a:pt x="419" y="48"/>
                  <a:pt x="400" y="37"/>
                  <a:pt x="379" y="37"/>
                </a:cubicBezTo>
                <a:cubicBezTo>
                  <a:pt x="358" y="37"/>
                  <a:pt x="340" y="47"/>
                  <a:pt x="329" y="62"/>
                </a:cubicBezTo>
                <a:cubicBezTo>
                  <a:pt x="289" y="38"/>
                  <a:pt x="289" y="38"/>
                  <a:pt x="289" y="38"/>
                </a:cubicBezTo>
                <a:cubicBezTo>
                  <a:pt x="289" y="35"/>
                  <a:pt x="290" y="32"/>
                  <a:pt x="290" y="29"/>
                </a:cubicBezTo>
                <a:cubicBezTo>
                  <a:pt x="290" y="14"/>
                  <a:pt x="278" y="2"/>
                  <a:pt x="262" y="2"/>
                </a:cubicBezTo>
                <a:cubicBezTo>
                  <a:pt x="247" y="2"/>
                  <a:pt x="235" y="14"/>
                  <a:pt x="235" y="29"/>
                </a:cubicBezTo>
                <a:cubicBezTo>
                  <a:pt x="235" y="44"/>
                  <a:pt x="247" y="57"/>
                  <a:pt x="262" y="57"/>
                </a:cubicBezTo>
                <a:cubicBezTo>
                  <a:pt x="270" y="57"/>
                  <a:pt x="277" y="54"/>
                  <a:pt x="282" y="48"/>
                </a:cubicBezTo>
                <a:cubicBezTo>
                  <a:pt x="322" y="73"/>
                  <a:pt x="322" y="73"/>
                  <a:pt x="322" y="73"/>
                </a:cubicBezTo>
                <a:cubicBezTo>
                  <a:pt x="318" y="81"/>
                  <a:pt x="316" y="90"/>
                  <a:pt x="316" y="100"/>
                </a:cubicBezTo>
                <a:cubicBezTo>
                  <a:pt x="316" y="107"/>
                  <a:pt x="317" y="114"/>
                  <a:pt x="320" y="121"/>
                </a:cubicBezTo>
                <a:cubicBezTo>
                  <a:pt x="287" y="136"/>
                  <a:pt x="287" y="136"/>
                  <a:pt x="287" y="136"/>
                </a:cubicBezTo>
                <a:cubicBezTo>
                  <a:pt x="280" y="126"/>
                  <a:pt x="268" y="119"/>
                  <a:pt x="255" y="119"/>
                </a:cubicBezTo>
                <a:cubicBezTo>
                  <a:pt x="245" y="119"/>
                  <a:pt x="236" y="122"/>
                  <a:pt x="229" y="128"/>
                </a:cubicBezTo>
                <a:cubicBezTo>
                  <a:pt x="208" y="106"/>
                  <a:pt x="208" y="106"/>
                  <a:pt x="208" y="106"/>
                </a:cubicBezTo>
                <a:cubicBezTo>
                  <a:pt x="212" y="101"/>
                  <a:pt x="214" y="95"/>
                  <a:pt x="214" y="88"/>
                </a:cubicBezTo>
                <a:cubicBezTo>
                  <a:pt x="214" y="74"/>
                  <a:pt x="202" y="62"/>
                  <a:pt x="188" y="62"/>
                </a:cubicBezTo>
                <a:cubicBezTo>
                  <a:pt x="179" y="62"/>
                  <a:pt x="172" y="65"/>
                  <a:pt x="167" y="71"/>
                </a:cubicBezTo>
                <a:cubicBezTo>
                  <a:pt x="134" y="49"/>
                  <a:pt x="134" y="49"/>
                  <a:pt x="134" y="49"/>
                </a:cubicBezTo>
                <a:cubicBezTo>
                  <a:pt x="136" y="46"/>
                  <a:pt x="137" y="43"/>
                  <a:pt x="137" y="40"/>
                </a:cubicBezTo>
                <a:cubicBezTo>
                  <a:pt x="137" y="28"/>
                  <a:pt x="128" y="20"/>
                  <a:pt x="117" y="20"/>
                </a:cubicBezTo>
                <a:cubicBezTo>
                  <a:pt x="106" y="20"/>
                  <a:pt x="97" y="28"/>
                  <a:pt x="97" y="40"/>
                </a:cubicBezTo>
                <a:cubicBezTo>
                  <a:pt x="97" y="46"/>
                  <a:pt x="99" y="51"/>
                  <a:pt x="104" y="55"/>
                </a:cubicBezTo>
                <a:cubicBezTo>
                  <a:pt x="56" y="128"/>
                  <a:pt x="56" y="128"/>
                  <a:pt x="56" y="128"/>
                </a:cubicBezTo>
                <a:cubicBezTo>
                  <a:pt x="53" y="126"/>
                  <a:pt x="49" y="125"/>
                  <a:pt x="45" y="125"/>
                </a:cubicBezTo>
                <a:cubicBezTo>
                  <a:pt x="44" y="125"/>
                  <a:pt x="43" y="125"/>
                  <a:pt x="41" y="125"/>
                </a:cubicBezTo>
                <a:cubicBezTo>
                  <a:pt x="15" y="25"/>
                  <a:pt x="15" y="25"/>
                  <a:pt x="15" y="25"/>
                </a:cubicBezTo>
                <a:cubicBezTo>
                  <a:pt x="19" y="24"/>
                  <a:pt x="21" y="20"/>
                  <a:pt x="21" y="16"/>
                </a:cubicBezTo>
                <a:cubicBezTo>
                  <a:pt x="21" y="10"/>
                  <a:pt x="17" y="5"/>
                  <a:pt x="11" y="5"/>
                </a:cubicBezTo>
                <a:cubicBezTo>
                  <a:pt x="5" y="5"/>
                  <a:pt x="0" y="10"/>
                  <a:pt x="0" y="16"/>
                </a:cubicBezTo>
                <a:cubicBezTo>
                  <a:pt x="0" y="22"/>
                  <a:pt x="5" y="26"/>
                  <a:pt x="11" y="26"/>
                </a:cubicBezTo>
                <a:cubicBezTo>
                  <a:pt x="11" y="26"/>
                  <a:pt x="11" y="26"/>
                  <a:pt x="11" y="26"/>
                </a:cubicBezTo>
                <a:cubicBezTo>
                  <a:pt x="37" y="126"/>
                  <a:pt x="37" y="126"/>
                  <a:pt x="37" y="126"/>
                </a:cubicBezTo>
                <a:cubicBezTo>
                  <a:pt x="28" y="130"/>
                  <a:pt x="21" y="139"/>
                  <a:pt x="21" y="149"/>
                </a:cubicBezTo>
                <a:cubicBezTo>
                  <a:pt x="21" y="162"/>
                  <a:pt x="32" y="173"/>
                  <a:pt x="45" y="173"/>
                </a:cubicBezTo>
                <a:cubicBezTo>
                  <a:pt x="58" y="173"/>
                  <a:pt x="69" y="162"/>
                  <a:pt x="69" y="149"/>
                </a:cubicBezTo>
                <a:cubicBezTo>
                  <a:pt x="69" y="141"/>
                  <a:pt x="65" y="135"/>
                  <a:pt x="60" y="130"/>
                </a:cubicBezTo>
                <a:cubicBezTo>
                  <a:pt x="108" y="57"/>
                  <a:pt x="108" y="57"/>
                  <a:pt x="108" y="57"/>
                </a:cubicBezTo>
                <a:cubicBezTo>
                  <a:pt x="110" y="59"/>
                  <a:pt x="113" y="60"/>
                  <a:pt x="117" y="60"/>
                </a:cubicBezTo>
                <a:cubicBezTo>
                  <a:pt x="123" y="60"/>
                  <a:pt x="128" y="57"/>
                  <a:pt x="132" y="53"/>
                </a:cubicBezTo>
                <a:cubicBezTo>
                  <a:pt x="164" y="75"/>
                  <a:pt x="164" y="75"/>
                  <a:pt x="164" y="75"/>
                </a:cubicBezTo>
                <a:cubicBezTo>
                  <a:pt x="162" y="79"/>
                  <a:pt x="161" y="84"/>
                  <a:pt x="161" y="88"/>
                </a:cubicBezTo>
                <a:cubicBezTo>
                  <a:pt x="161" y="103"/>
                  <a:pt x="173" y="115"/>
                  <a:pt x="188" y="115"/>
                </a:cubicBezTo>
                <a:cubicBezTo>
                  <a:pt x="194" y="115"/>
                  <a:pt x="200" y="113"/>
                  <a:pt x="204" y="109"/>
                </a:cubicBezTo>
                <a:cubicBezTo>
                  <a:pt x="226" y="131"/>
                  <a:pt x="226" y="131"/>
                  <a:pt x="226" y="131"/>
                </a:cubicBezTo>
                <a:cubicBezTo>
                  <a:pt x="219" y="138"/>
                  <a:pt x="215" y="148"/>
                  <a:pt x="215" y="158"/>
                </a:cubicBezTo>
                <a:cubicBezTo>
                  <a:pt x="215" y="180"/>
                  <a:pt x="233" y="198"/>
                  <a:pt x="255" y="198"/>
                </a:cubicBezTo>
                <a:cubicBezTo>
                  <a:pt x="277" y="198"/>
                  <a:pt x="294" y="180"/>
                  <a:pt x="294" y="158"/>
                </a:cubicBezTo>
                <a:cubicBezTo>
                  <a:pt x="294" y="154"/>
                  <a:pt x="294" y="151"/>
                  <a:pt x="293" y="147"/>
                </a:cubicBezTo>
                <a:cubicBezTo>
                  <a:pt x="325" y="132"/>
                  <a:pt x="325" y="132"/>
                  <a:pt x="325" y="132"/>
                </a:cubicBezTo>
                <a:cubicBezTo>
                  <a:pt x="336" y="150"/>
                  <a:pt x="356" y="162"/>
                  <a:pt x="379" y="162"/>
                </a:cubicBezTo>
                <a:cubicBezTo>
                  <a:pt x="398" y="162"/>
                  <a:pt x="415" y="153"/>
                  <a:pt x="426" y="140"/>
                </a:cubicBezTo>
                <a:cubicBezTo>
                  <a:pt x="452" y="160"/>
                  <a:pt x="452" y="160"/>
                  <a:pt x="452" y="160"/>
                </a:cubicBezTo>
                <a:cubicBezTo>
                  <a:pt x="449" y="163"/>
                  <a:pt x="448" y="168"/>
                  <a:pt x="448" y="172"/>
                </a:cubicBezTo>
                <a:cubicBezTo>
                  <a:pt x="448" y="185"/>
                  <a:pt x="458" y="196"/>
                  <a:pt x="471" y="196"/>
                </a:cubicBezTo>
                <a:cubicBezTo>
                  <a:pt x="484" y="196"/>
                  <a:pt x="494" y="185"/>
                  <a:pt x="494" y="172"/>
                </a:cubicBezTo>
                <a:cubicBezTo>
                  <a:pt x="494" y="170"/>
                  <a:pt x="494" y="167"/>
                  <a:pt x="493" y="165"/>
                </a:cubicBezTo>
                <a:cubicBezTo>
                  <a:pt x="549" y="139"/>
                  <a:pt x="549" y="139"/>
                  <a:pt x="549" y="139"/>
                </a:cubicBezTo>
                <a:cubicBezTo>
                  <a:pt x="554" y="147"/>
                  <a:pt x="563" y="153"/>
                  <a:pt x="573" y="153"/>
                </a:cubicBezTo>
                <a:cubicBezTo>
                  <a:pt x="585" y="153"/>
                  <a:pt x="595" y="145"/>
                  <a:pt x="599" y="135"/>
                </a:cubicBezTo>
                <a:cubicBezTo>
                  <a:pt x="672" y="155"/>
                  <a:pt x="672" y="155"/>
                  <a:pt x="672" y="155"/>
                </a:cubicBezTo>
                <a:cubicBezTo>
                  <a:pt x="672" y="157"/>
                  <a:pt x="671" y="159"/>
                  <a:pt x="671" y="161"/>
                </a:cubicBezTo>
                <a:cubicBezTo>
                  <a:pt x="671" y="179"/>
                  <a:pt x="686" y="193"/>
                  <a:pt x="703" y="193"/>
                </a:cubicBezTo>
                <a:cubicBezTo>
                  <a:pt x="721" y="193"/>
                  <a:pt x="735" y="179"/>
                  <a:pt x="735" y="161"/>
                </a:cubicBezTo>
                <a:cubicBezTo>
                  <a:pt x="735" y="143"/>
                  <a:pt x="721" y="129"/>
                  <a:pt x="703" y="129"/>
                </a:cubicBezTo>
                <a:cubicBezTo>
                  <a:pt x="689" y="129"/>
                  <a:pt x="678" y="138"/>
                  <a:pt x="673" y="150"/>
                </a:cubicBezTo>
                <a:cubicBezTo>
                  <a:pt x="600" y="130"/>
                  <a:pt x="600" y="130"/>
                  <a:pt x="600" y="130"/>
                </a:cubicBezTo>
                <a:cubicBezTo>
                  <a:pt x="601" y="129"/>
                  <a:pt x="601" y="127"/>
                  <a:pt x="601" y="125"/>
                </a:cubicBezTo>
                <a:cubicBezTo>
                  <a:pt x="601" y="112"/>
                  <a:pt x="592" y="101"/>
                  <a:pt x="579" y="98"/>
                </a:cubicBezTo>
                <a:cubicBezTo>
                  <a:pt x="587" y="48"/>
                  <a:pt x="587" y="48"/>
                  <a:pt x="587" y="48"/>
                </a:cubicBezTo>
                <a:cubicBezTo>
                  <a:pt x="588" y="48"/>
                  <a:pt x="588" y="49"/>
                  <a:pt x="589" y="49"/>
                </a:cubicBezTo>
                <a:close/>
                <a:moveTo>
                  <a:pt x="117" y="50"/>
                </a:moveTo>
                <a:cubicBezTo>
                  <a:pt x="111" y="50"/>
                  <a:pt x="106" y="45"/>
                  <a:pt x="106" y="40"/>
                </a:cubicBezTo>
                <a:cubicBezTo>
                  <a:pt x="106" y="34"/>
                  <a:pt x="111" y="29"/>
                  <a:pt x="117" y="29"/>
                </a:cubicBezTo>
                <a:cubicBezTo>
                  <a:pt x="122" y="29"/>
                  <a:pt x="127" y="34"/>
                  <a:pt x="127" y="40"/>
                </a:cubicBezTo>
                <a:cubicBezTo>
                  <a:pt x="127" y="45"/>
                  <a:pt x="122" y="50"/>
                  <a:pt x="117" y="50"/>
                </a:cubicBezTo>
                <a:close/>
                <a:moveTo>
                  <a:pt x="574" y="24"/>
                </a:moveTo>
                <a:cubicBezTo>
                  <a:pt x="574" y="17"/>
                  <a:pt x="581" y="10"/>
                  <a:pt x="589" y="10"/>
                </a:cubicBezTo>
                <a:cubicBezTo>
                  <a:pt x="596" y="10"/>
                  <a:pt x="603" y="17"/>
                  <a:pt x="603" y="24"/>
                </a:cubicBezTo>
                <a:cubicBezTo>
                  <a:pt x="603" y="32"/>
                  <a:pt x="596" y="39"/>
                  <a:pt x="589" y="39"/>
                </a:cubicBezTo>
                <a:cubicBezTo>
                  <a:pt x="581" y="39"/>
                  <a:pt x="574" y="32"/>
                  <a:pt x="574" y="24"/>
                </a:cubicBezTo>
                <a:close/>
              </a:path>
            </a:pathLst>
          </a:custGeom>
          <a:solidFill>
            <a:srgbClr val="FFFFFF">
              <a:alpha val="7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p:nvPr/>
        </p:nvCxnSpPr>
        <p:spPr>
          <a:xfrm>
            <a:off x="765191" y="2388951"/>
            <a:ext cx="0" cy="204951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56694" y="2388950"/>
            <a:ext cx="0" cy="2049517"/>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9" name="Picture 4" descr="http://pic33.nipic.com/20131007/2531170_140117879002_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205" t="7184" r="4774" b="8980"/>
          <a:stretch/>
        </p:blipFill>
        <p:spPr bwMode="auto">
          <a:xfrm>
            <a:off x="6356692" y="3098399"/>
            <a:ext cx="1569631" cy="1160811"/>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286"/>
          <p:cNvSpPr>
            <a:spLocks noEditPoints="1"/>
          </p:cNvSpPr>
          <p:nvPr/>
        </p:nvSpPr>
        <p:spPr bwMode="auto">
          <a:xfrm rot="10800000">
            <a:off x="1803640" y="3058082"/>
            <a:ext cx="5753861" cy="1516046"/>
          </a:xfrm>
          <a:custGeom>
            <a:avLst/>
            <a:gdLst>
              <a:gd name="T0" fmla="*/ 612 w 751"/>
              <a:gd name="T1" fmla="*/ 28 h 198"/>
              <a:gd name="T2" fmla="*/ 726 w 751"/>
              <a:gd name="T3" fmla="*/ 60 h 198"/>
              <a:gd name="T4" fmla="*/ 726 w 751"/>
              <a:gd name="T5" fmla="*/ 10 h 198"/>
              <a:gd name="T6" fmla="*/ 613 w 751"/>
              <a:gd name="T7" fmla="*/ 24 h 198"/>
              <a:gd name="T8" fmla="*/ 565 w 751"/>
              <a:gd name="T9" fmla="*/ 24 h 198"/>
              <a:gd name="T10" fmla="*/ 575 w 751"/>
              <a:gd name="T11" fmla="*/ 97 h 198"/>
              <a:gd name="T12" fmla="*/ 545 w 751"/>
              <a:gd name="T13" fmla="*/ 125 h 198"/>
              <a:gd name="T14" fmla="*/ 491 w 751"/>
              <a:gd name="T15" fmla="*/ 161 h 198"/>
              <a:gd name="T16" fmla="*/ 454 w 751"/>
              <a:gd name="T17" fmla="*/ 156 h 198"/>
              <a:gd name="T18" fmla="*/ 441 w 751"/>
              <a:gd name="T19" fmla="*/ 100 h 198"/>
              <a:gd name="T20" fmla="*/ 456 w 751"/>
              <a:gd name="T21" fmla="*/ 63 h 198"/>
              <a:gd name="T22" fmla="*/ 524 w 751"/>
              <a:gd name="T23" fmla="*/ 40 h 198"/>
              <a:gd name="T24" fmla="*/ 448 w 751"/>
              <a:gd name="T25" fmla="*/ 40 h 198"/>
              <a:gd name="T26" fmla="*/ 430 w 751"/>
              <a:gd name="T27" fmla="*/ 64 h 198"/>
              <a:gd name="T28" fmla="*/ 329 w 751"/>
              <a:gd name="T29" fmla="*/ 62 h 198"/>
              <a:gd name="T30" fmla="*/ 290 w 751"/>
              <a:gd name="T31" fmla="*/ 29 h 198"/>
              <a:gd name="T32" fmla="*/ 235 w 751"/>
              <a:gd name="T33" fmla="*/ 29 h 198"/>
              <a:gd name="T34" fmla="*/ 282 w 751"/>
              <a:gd name="T35" fmla="*/ 48 h 198"/>
              <a:gd name="T36" fmla="*/ 316 w 751"/>
              <a:gd name="T37" fmla="*/ 100 h 198"/>
              <a:gd name="T38" fmla="*/ 287 w 751"/>
              <a:gd name="T39" fmla="*/ 136 h 198"/>
              <a:gd name="T40" fmla="*/ 229 w 751"/>
              <a:gd name="T41" fmla="*/ 128 h 198"/>
              <a:gd name="T42" fmla="*/ 214 w 751"/>
              <a:gd name="T43" fmla="*/ 88 h 198"/>
              <a:gd name="T44" fmla="*/ 167 w 751"/>
              <a:gd name="T45" fmla="*/ 71 h 198"/>
              <a:gd name="T46" fmla="*/ 137 w 751"/>
              <a:gd name="T47" fmla="*/ 40 h 198"/>
              <a:gd name="T48" fmla="*/ 97 w 751"/>
              <a:gd name="T49" fmla="*/ 40 h 198"/>
              <a:gd name="T50" fmla="*/ 56 w 751"/>
              <a:gd name="T51" fmla="*/ 128 h 198"/>
              <a:gd name="T52" fmla="*/ 41 w 751"/>
              <a:gd name="T53" fmla="*/ 125 h 198"/>
              <a:gd name="T54" fmla="*/ 21 w 751"/>
              <a:gd name="T55" fmla="*/ 16 h 198"/>
              <a:gd name="T56" fmla="*/ 0 w 751"/>
              <a:gd name="T57" fmla="*/ 16 h 198"/>
              <a:gd name="T58" fmla="*/ 11 w 751"/>
              <a:gd name="T59" fmla="*/ 26 h 198"/>
              <a:gd name="T60" fmla="*/ 21 w 751"/>
              <a:gd name="T61" fmla="*/ 149 h 198"/>
              <a:gd name="T62" fmla="*/ 69 w 751"/>
              <a:gd name="T63" fmla="*/ 149 h 198"/>
              <a:gd name="T64" fmla="*/ 108 w 751"/>
              <a:gd name="T65" fmla="*/ 57 h 198"/>
              <a:gd name="T66" fmla="*/ 132 w 751"/>
              <a:gd name="T67" fmla="*/ 53 h 198"/>
              <a:gd name="T68" fmla="*/ 161 w 751"/>
              <a:gd name="T69" fmla="*/ 88 h 198"/>
              <a:gd name="T70" fmla="*/ 204 w 751"/>
              <a:gd name="T71" fmla="*/ 109 h 198"/>
              <a:gd name="T72" fmla="*/ 215 w 751"/>
              <a:gd name="T73" fmla="*/ 158 h 198"/>
              <a:gd name="T74" fmla="*/ 294 w 751"/>
              <a:gd name="T75" fmla="*/ 158 h 198"/>
              <a:gd name="T76" fmla="*/ 325 w 751"/>
              <a:gd name="T77" fmla="*/ 132 h 198"/>
              <a:gd name="T78" fmla="*/ 426 w 751"/>
              <a:gd name="T79" fmla="*/ 140 h 198"/>
              <a:gd name="T80" fmla="*/ 448 w 751"/>
              <a:gd name="T81" fmla="*/ 172 h 198"/>
              <a:gd name="T82" fmla="*/ 494 w 751"/>
              <a:gd name="T83" fmla="*/ 172 h 198"/>
              <a:gd name="T84" fmla="*/ 549 w 751"/>
              <a:gd name="T85" fmla="*/ 139 h 198"/>
              <a:gd name="T86" fmla="*/ 599 w 751"/>
              <a:gd name="T87" fmla="*/ 135 h 198"/>
              <a:gd name="T88" fmla="*/ 671 w 751"/>
              <a:gd name="T89" fmla="*/ 161 h 198"/>
              <a:gd name="T90" fmla="*/ 735 w 751"/>
              <a:gd name="T91" fmla="*/ 161 h 198"/>
              <a:gd name="T92" fmla="*/ 673 w 751"/>
              <a:gd name="T93" fmla="*/ 150 h 198"/>
              <a:gd name="T94" fmla="*/ 601 w 751"/>
              <a:gd name="T95" fmla="*/ 125 h 198"/>
              <a:gd name="T96" fmla="*/ 587 w 751"/>
              <a:gd name="T97" fmla="*/ 48 h 198"/>
              <a:gd name="T98" fmla="*/ 117 w 751"/>
              <a:gd name="T99" fmla="*/ 50 h 198"/>
              <a:gd name="T100" fmla="*/ 117 w 751"/>
              <a:gd name="T101" fmla="*/ 29 h 198"/>
              <a:gd name="T102" fmla="*/ 117 w 751"/>
              <a:gd name="T103" fmla="*/ 50 h 198"/>
              <a:gd name="T104" fmla="*/ 589 w 751"/>
              <a:gd name="T105" fmla="*/ 10 h 198"/>
              <a:gd name="T106" fmla="*/ 589 w 751"/>
              <a:gd name="T107" fmla="*/ 3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1" h="198">
                <a:moveTo>
                  <a:pt x="589" y="49"/>
                </a:moveTo>
                <a:cubicBezTo>
                  <a:pt x="601" y="49"/>
                  <a:pt x="610" y="40"/>
                  <a:pt x="612" y="28"/>
                </a:cubicBezTo>
                <a:cubicBezTo>
                  <a:pt x="701" y="35"/>
                  <a:pt x="701" y="35"/>
                  <a:pt x="701" y="35"/>
                </a:cubicBezTo>
                <a:cubicBezTo>
                  <a:pt x="701" y="49"/>
                  <a:pt x="712" y="60"/>
                  <a:pt x="726" y="60"/>
                </a:cubicBezTo>
                <a:cubicBezTo>
                  <a:pt x="740" y="60"/>
                  <a:pt x="751" y="49"/>
                  <a:pt x="751" y="35"/>
                </a:cubicBezTo>
                <a:cubicBezTo>
                  <a:pt x="751" y="21"/>
                  <a:pt x="740" y="10"/>
                  <a:pt x="726" y="10"/>
                </a:cubicBezTo>
                <a:cubicBezTo>
                  <a:pt x="714" y="10"/>
                  <a:pt x="703" y="19"/>
                  <a:pt x="701" y="31"/>
                </a:cubicBezTo>
                <a:cubicBezTo>
                  <a:pt x="613" y="24"/>
                  <a:pt x="613" y="24"/>
                  <a:pt x="613" y="24"/>
                </a:cubicBezTo>
                <a:cubicBezTo>
                  <a:pt x="612" y="11"/>
                  <a:pt x="602" y="0"/>
                  <a:pt x="589" y="0"/>
                </a:cubicBezTo>
                <a:cubicBezTo>
                  <a:pt x="575" y="0"/>
                  <a:pt x="565" y="11"/>
                  <a:pt x="565" y="24"/>
                </a:cubicBezTo>
                <a:cubicBezTo>
                  <a:pt x="565" y="36"/>
                  <a:pt x="572" y="45"/>
                  <a:pt x="583" y="48"/>
                </a:cubicBezTo>
                <a:cubicBezTo>
                  <a:pt x="575" y="97"/>
                  <a:pt x="575" y="97"/>
                  <a:pt x="575" y="97"/>
                </a:cubicBezTo>
                <a:cubicBezTo>
                  <a:pt x="574" y="97"/>
                  <a:pt x="574" y="97"/>
                  <a:pt x="573" y="97"/>
                </a:cubicBezTo>
                <a:cubicBezTo>
                  <a:pt x="558" y="97"/>
                  <a:pt x="545" y="110"/>
                  <a:pt x="545" y="125"/>
                </a:cubicBezTo>
                <a:cubicBezTo>
                  <a:pt x="545" y="128"/>
                  <a:pt x="546" y="132"/>
                  <a:pt x="547" y="135"/>
                </a:cubicBezTo>
                <a:cubicBezTo>
                  <a:pt x="491" y="161"/>
                  <a:pt x="491" y="161"/>
                  <a:pt x="491" y="161"/>
                </a:cubicBezTo>
                <a:cubicBezTo>
                  <a:pt x="487" y="154"/>
                  <a:pt x="480" y="149"/>
                  <a:pt x="471" y="149"/>
                </a:cubicBezTo>
                <a:cubicBezTo>
                  <a:pt x="465" y="149"/>
                  <a:pt x="459" y="152"/>
                  <a:pt x="454" y="156"/>
                </a:cubicBezTo>
                <a:cubicBezTo>
                  <a:pt x="429" y="136"/>
                  <a:pt x="429" y="136"/>
                  <a:pt x="429" y="136"/>
                </a:cubicBezTo>
                <a:cubicBezTo>
                  <a:pt x="437" y="126"/>
                  <a:pt x="441" y="113"/>
                  <a:pt x="441" y="100"/>
                </a:cubicBezTo>
                <a:cubicBezTo>
                  <a:pt x="441" y="91"/>
                  <a:pt x="439" y="82"/>
                  <a:pt x="436" y="75"/>
                </a:cubicBezTo>
                <a:cubicBezTo>
                  <a:pt x="456" y="63"/>
                  <a:pt x="456" y="63"/>
                  <a:pt x="456" y="63"/>
                </a:cubicBezTo>
                <a:cubicBezTo>
                  <a:pt x="463" y="72"/>
                  <a:pt x="474" y="78"/>
                  <a:pt x="486" y="78"/>
                </a:cubicBezTo>
                <a:cubicBezTo>
                  <a:pt x="507" y="78"/>
                  <a:pt x="524" y="61"/>
                  <a:pt x="524" y="40"/>
                </a:cubicBezTo>
                <a:cubicBezTo>
                  <a:pt x="524" y="19"/>
                  <a:pt x="507" y="2"/>
                  <a:pt x="486" y="2"/>
                </a:cubicBezTo>
                <a:cubicBezTo>
                  <a:pt x="465" y="2"/>
                  <a:pt x="448" y="19"/>
                  <a:pt x="448" y="40"/>
                </a:cubicBezTo>
                <a:cubicBezTo>
                  <a:pt x="448" y="44"/>
                  <a:pt x="449" y="48"/>
                  <a:pt x="450" y="52"/>
                </a:cubicBezTo>
                <a:cubicBezTo>
                  <a:pt x="430" y="64"/>
                  <a:pt x="430" y="64"/>
                  <a:pt x="430" y="64"/>
                </a:cubicBezTo>
                <a:cubicBezTo>
                  <a:pt x="419" y="48"/>
                  <a:pt x="400" y="37"/>
                  <a:pt x="379" y="37"/>
                </a:cubicBezTo>
                <a:cubicBezTo>
                  <a:pt x="358" y="37"/>
                  <a:pt x="340" y="47"/>
                  <a:pt x="329" y="62"/>
                </a:cubicBezTo>
                <a:cubicBezTo>
                  <a:pt x="289" y="38"/>
                  <a:pt x="289" y="38"/>
                  <a:pt x="289" y="38"/>
                </a:cubicBezTo>
                <a:cubicBezTo>
                  <a:pt x="289" y="35"/>
                  <a:pt x="290" y="32"/>
                  <a:pt x="290" y="29"/>
                </a:cubicBezTo>
                <a:cubicBezTo>
                  <a:pt x="290" y="14"/>
                  <a:pt x="278" y="2"/>
                  <a:pt x="262" y="2"/>
                </a:cubicBezTo>
                <a:cubicBezTo>
                  <a:pt x="247" y="2"/>
                  <a:pt x="235" y="14"/>
                  <a:pt x="235" y="29"/>
                </a:cubicBezTo>
                <a:cubicBezTo>
                  <a:pt x="235" y="44"/>
                  <a:pt x="247" y="57"/>
                  <a:pt x="262" y="57"/>
                </a:cubicBezTo>
                <a:cubicBezTo>
                  <a:pt x="270" y="57"/>
                  <a:pt x="277" y="54"/>
                  <a:pt x="282" y="48"/>
                </a:cubicBezTo>
                <a:cubicBezTo>
                  <a:pt x="322" y="73"/>
                  <a:pt x="322" y="73"/>
                  <a:pt x="322" y="73"/>
                </a:cubicBezTo>
                <a:cubicBezTo>
                  <a:pt x="318" y="81"/>
                  <a:pt x="316" y="90"/>
                  <a:pt x="316" y="100"/>
                </a:cubicBezTo>
                <a:cubicBezTo>
                  <a:pt x="316" y="107"/>
                  <a:pt x="317" y="114"/>
                  <a:pt x="320" y="121"/>
                </a:cubicBezTo>
                <a:cubicBezTo>
                  <a:pt x="287" y="136"/>
                  <a:pt x="287" y="136"/>
                  <a:pt x="287" y="136"/>
                </a:cubicBezTo>
                <a:cubicBezTo>
                  <a:pt x="280" y="126"/>
                  <a:pt x="268" y="119"/>
                  <a:pt x="255" y="119"/>
                </a:cubicBezTo>
                <a:cubicBezTo>
                  <a:pt x="245" y="119"/>
                  <a:pt x="236" y="122"/>
                  <a:pt x="229" y="128"/>
                </a:cubicBezTo>
                <a:cubicBezTo>
                  <a:pt x="208" y="106"/>
                  <a:pt x="208" y="106"/>
                  <a:pt x="208" y="106"/>
                </a:cubicBezTo>
                <a:cubicBezTo>
                  <a:pt x="212" y="101"/>
                  <a:pt x="214" y="95"/>
                  <a:pt x="214" y="88"/>
                </a:cubicBezTo>
                <a:cubicBezTo>
                  <a:pt x="214" y="74"/>
                  <a:pt x="202" y="62"/>
                  <a:pt x="188" y="62"/>
                </a:cubicBezTo>
                <a:cubicBezTo>
                  <a:pt x="179" y="62"/>
                  <a:pt x="172" y="65"/>
                  <a:pt x="167" y="71"/>
                </a:cubicBezTo>
                <a:cubicBezTo>
                  <a:pt x="134" y="49"/>
                  <a:pt x="134" y="49"/>
                  <a:pt x="134" y="49"/>
                </a:cubicBezTo>
                <a:cubicBezTo>
                  <a:pt x="136" y="46"/>
                  <a:pt x="137" y="43"/>
                  <a:pt x="137" y="40"/>
                </a:cubicBezTo>
                <a:cubicBezTo>
                  <a:pt x="137" y="28"/>
                  <a:pt x="128" y="20"/>
                  <a:pt x="117" y="20"/>
                </a:cubicBezTo>
                <a:cubicBezTo>
                  <a:pt x="106" y="20"/>
                  <a:pt x="97" y="28"/>
                  <a:pt x="97" y="40"/>
                </a:cubicBezTo>
                <a:cubicBezTo>
                  <a:pt x="97" y="46"/>
                  <a:pt x="99" y="51"/>
                  <a:pt x="104" y="55"/>
                </a:cubicBezTo>
                <a:cubicBezTo>
                  <a:pt x="56" y="128"/>
                  <a:pt x="56" y="128"/>
                  <a:pt x="56" y="128"/>
                </a:cubicBezTo>
                <a:cubicBezTo>
                  <a:pt x="53" y="126"/>
                  <a:pt x="49" y="125"/>
                  <a:pt x="45" y="125"/>
                </a:cubicBezTo>
                <a:cubicBezTo>
                  <a:pt x="44" y="125"/>
                  <a:pt x="43" y="125"/>
                  <a:pt x="41" y="125"/>
                </a:cubicBezTo>
                <a:cubicBezTo>
                  <a:pt x="15" y="25"/>
                  <a:pt x="15" y="25"/>
                  <a:pt x="15" y="25"/>
                </a:cubicBezTo>
                <a:cubicBezTo>
                  <a:pt x="19" y="24"/>
                  <a:pt x="21" y="20"/>
                  <a:pt x="21" y="16"/>
                </a:cubicBezTo>
                <a:cubicBezTo>
                  <a:pt x="21" y="10"/>
                  <a:pt x="17" y="5"/>
                  <a:pt x="11" y="5"/>
                </a:cubicBezTo>
                <a:cubicBezTo>
                  <a:pt x="5" y="5"/>
                  <a:pt x="0" y="10"/>
                  <a:pt x="0" y="16"/>
                </a:cubicBezTo>
                <a:cubicBezTo>
                  <a:pt x="0" y="22"/>
                  <a:pt x="5" y="26"/>
                  <a:pt x="11" y="26"/>
                </a:cubicBezTo>
                <a:cubicBezTo>
                  <a:pt x="11" y="26"/>
                  <a:pt x="11" y="26"/>
                  <a:pt x="11" y="26"/>
                </a:cubicBezTo>
                <a:cubicBezTo>
                  <a:pt x="37" y="126"/>
                  <a:pt x="37" y="126"/>
                  <a:pt x="37" y="126"/>
                </a:cubicBezTo>
                <a:cubicBezTo>
                  <a:pt x="28" y="130"/>
                  <a:pt x="21" y="139"/>
                  <a:pt x="21" y="149"/>
                </a:cubicBezTo>
                <a:cubicBezTo>
                  <a:pt x="21" y="162"/>
                  <a:pt x="32" y="173"/>
                  <a:pt x="45" y="173"/>
                </a:cubicBezTo>
                <a:cubicBezTo>
                  <a:pt x="58" y="173"/>
                  <a:pt x="69" y="162"/>
                  <a:pt x="69" y="149"/>
                </a:cubicBezTo>
                <a:cubicBezTo>
                  <a:pt x="69" y="141"/>
                  <a:pt x="65" y="135"/>
                  <a:pt x="60" y="130"/>
                </a:cubicBezTo>
                <a:cubicBezTo>
                  <a:pt x="108" y="57"/>
                  <a:pt x="108" y="57"/>
                  <a:pt x="108" y="57"/>
                </a:cubicBezTo>
                <a:cubicBezTo>
                  <a:pt x="110" y="59"/>
                  <a:pt x="113" y="60"/>
                  <a:pt x="117" y="60"/>
                </a:cubicBezTo>
                <a:cubicBezTo>
                  <a:pt x="123" y="60"/>
                  <a:pt x="128" y="57"/>
                  <a:pt x="132" y="53"/>
                </a:cubicBezTo>
                <a:cubicBezTo>
                  <a:pt x="164" y="75"/>
                  <a:pt x="164" y="75"/>
                  <a:pt x="164" y="75"/>
                </a:cubicBezTo>
                <a:cubicBezTo>
                  <a:pt x="162" y="79"/>
                  <a:pt x="161" y="84"/>
                  <a:pt x="161" y="88"/>
                </a:cubicBezTo>
                <a:cubicBezTo>
                  <a:pt x="161" y="103"/>
                  <a:pt x="173" y="115"/>
                  <a:pt x="188" y="115"/>
                </a:cubicBezTo>
                <a:cubicBezTo>
                  <a:pt x="194" y="115"/>
                  <a:pt x="200" y="113"/>
                  <a:pt x="204" y="109"/>
                </a:cubicBezTo>
                <a:cubicBezTo>
                  <a:pt x="226" y="131"/>
                  <a:pt x="226" y="131"/>
                  <a:pt x="226" y="131"/>
                </a:cubicBezTo>
                <a:cubicBezTo>
                  <a:pt x="219" y="138"/>
                  <a:pt x="215" y="148"/>
                  <a:pt x="215" y="158"/>
                </a:cubicBezTo>
                <a:cubicBezTo>
                  <a:pt x="215" y="180"/>
                  <a:pt x="233" y="198"/>
                  <a:pt x="255" y="198"/>
                </a:cubicBezTo>
                <a:cubicBezTo>
                  <a:pt x="277" y="198"/>
                  <a:pt x="294" y="180"/>
                  <a:pt x="294" y="158"/>
                </a:cubicBezTo>
                <a:cubicBezTo>
                  <a:pt x="294" y="154"/>
                  <a:pt x="294" y="151"/>
                  <a:pt x="293" y="147"/>
                </a:cubicBezTo>
                <a:cubicBezTo>
                  <a:pt x="325" y="132"/>
                  <a:pt x="325" y="132"/>
                  <a:pt x="325" y="132"/>
                </a:cubicBezTo>
                <a:cubicBezTo>
                  <a:pt x="336" y="150"/>
                  <a:pt x="356" y="162"/>
                  <a:pt x="379" y="162"/>
                </a:cubicBezTo>
                <a:cubicBezTo>
                  <a:pt x="398" y="162"/>
                  <a:pt x="415" y="153"/>
                  <a:pt x="426" y="140"/>
                </a:cubicBezTo>
                <a:cubicBezTo>
                  <a:pt x="452" y="160"/>
                  <a:pt x="452" y="160"/>
                  <a:pt x="452" y="160"/>
                </a:cubicBezTo>
                <a:cubicBezTo>
                  <a:pt x="449" y="163"/>
                  <a:pt x="448" y="168"/>
                  <a:pt x="448" y="172"/>
                </a:cubicBezTo>
                <a:cubicBezTo>
                  <a:pt x="448" y="185"/>
                  <a:pt x="458" y="196"/>
                  <a:pt x="471" y="196"/>
                </a:cubicBezTo>
                <a:cubicBezTo>
                  <a:pt x="484" y="196"/>
                  <a:pt x="494" y="185"/>
                  <a:pt x="494" y="172"/>
                </a:cubicBezTo>
                <a:cubicBezTo>
                  <a:pt x="494" y="170"/>
                  <a:pt x="494" y="167"/>
                  <a:pt x="493" y="165"/>
                </a:cubicBezTo>
                <a:cubicBezTo>
                  <a:pt x="549" y="139"/>
                  <a:pt x="549" y="139"/>
                  <a:pt x="549" y="139"/>
                </a:cubicBezTo>
                <a:cubicBezTo>
                  <a:pt x="554" y="147"/>
                  <a:pt x="563" y="153"/>
                  <a:pt x="573" y="153"/>
                </a:cubicBezTo>
                <a:cubicBezTo>
                  <a:pt x="585" y="153"/>
                  <a:pt x="595" y="145"/>
                  <a:pt x="599" y="135"/>
                </a:cubicBezTo>
                <a:cubicBezTo>
                  <a:pt x="672" y="155"/>
                  <a:pt x="672" y="155"/>
                  <a:pt x="672" y="155"/>
                </a:cubicBezTo>
                <a:cubicBezTo>
                  <a:pt x="672" y="157"/>
                  <a:pt x="671" y="159"/>
                  <a:pt x="671" y="161"/>
                </a:cubicBezTo>
                <a:cubicBezTo>
                  <a:pt x="671" y="179"/>
                  <a:pt x="686" y="193"/>
                  <a:pt x="703" y="193"/>
                </a:cubicBezTo>
                <a:cubicBezTo>
                  <a:pt x="721" y="193"/>
                  <a:pt x="735" y="179"/>
                  <a:pt x="735" y="161"/>
                </a:cubicBezTo>
                <a:cubicBezTo>
                  <a:pt x="735" y="143"/>
                  <a:pt x="721" y="129"/>
                  <a:pt x="703" y="129"/>
                </a:cubicBezTo>
                <a:cubicBezTo>
                  <a:pt x="689" y="129"/>
                  <a:pt x="678" y="138"/>
                  <a:pt x="673" y="150"/>
                </a:cubicBezTo>
                <a:cubicBezTo>
                  <a:pt x="600" y="130"/>
                  <a:pt x="600" y="130"/>
                  <a:pt x="600" y="130"/>
                </a:cubicBezTo>
                <a:cubicBezTo>
                  <a:pt x="601" y="129"/>
                  <a:pt x="601" y="127"/>
                  <a:pt x="601" y="125"/>
                </a:cubicBezTo>
                <a:cubicBezTo>
                  <a:pt x="601" y="112"/>
                  <a:pt x="592" y="101"/>
                  <a:pt x="579" y="98"/>
                </a:cubicBezTo>
                <a:cubicBezTo>
                  <a:pt x="587" y="48"/>
                  <a:pt x="587" y="48"/>
                  <a:pt x="587" y="48"/>
                </a:cubicBezTo>
                <a:cubicBezTo>
                  <a:pt x="588" y="48"/>
                  <a:pt x="588" y="49"/>
                  <a:pt x="589" y="49"/>
                </a:cubicBezTo>
                <a:close/>
                <a:moveTo>
                  <a:pt x="117" y="50"/>
                </a:moveTo>
                <a:cubicBezTo>
                  <a:pt x="111" y="50"/>
                  <a:pt x="106" y="45"/>
                  <a:pt x="106" y="40"/>
                </a:cubicBezTo>
                <a:cubicBezTo>
                  <a:pt x="106" y="34"/>
                  <a:pt x="111" y="29"/>
                  <a:pt x="117" y="29"/>
                </a:cubicBezTo>
                <a:cubicBezTo>
                  <a:pt x="122" y="29"/>
                  <a:pt x="127" y="34"/>
                  <a:pt x="127" y="40"/>
                </a:cubicBezTo>
                <a:cubicBezTo>
                  <a:pt x="127" y="45"/>
                  <a:pt x="122" y="50"/>
                  <a:pt x="117" y="50"/>
                </a:cubicBezTo>
                <a:close/>
                <a:moveTo>
                  <a:pt x="574" y="24"/>
                </a:moveTo>
                <a:cubicBezTo>
                  <a:pt x="574" y="17"/>
                  <a:pt x="581" y="10"/>
                  <a:pt x="589" y="10"/>
                </a:cubicBezTo>
                <a:cubicBezTo>
                  <a:pt x="596" y="10"/>
                  <a:pt x="603" y="17"/>
                  <a:pt x="603" y="24"/>
                </a:cubicBezTo>
                <a:cubicBezTo>
                  <a:pt x="603" y="32"/>
                  <a:pt x="596" y="39"/>
                  <a:pt x="589" y="39"/>
                </a:cubicBezTo>
                <a:cubicBezTo>
                  <a:pt x="581" y="39"/>
                  <a:pt x="574" y="32"/>
                  <a:pt x="574" y="24"/>
                </a:cubicBezTo>
                <a:close/>
              </a:path>
            </a:pathLst>
          </a:custGeom>
          <a:solidFill>
            <a:srgbClr val="FFFFFF">
              <a:alpha val="72000"/>
            </a:srgbClr>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1" name="Picture 4" descr="http://pic33.nipic.com/20131007/2531170_140117879002_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205" t="7184" r="4774" b="8980"/>
          <a:stretch/>
        </p:blipFill>
        <p:spPr bwMode="auto">
          <a:xfrm>
            <a:off x="765190" y="3098399"/>
            <a:ext cx="1569631" cy="116081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2319054" y="4070606"/>
            <a:ext cx="0" cy="1409354"/>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65189" y="4661230"/>
            <a:ext cx="1553865"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80955" y="4923989"/>
            <a:ext cx="5575737"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34820" y="5239299"/>
            <a:ext cx="4021872" cy="0"/>
          </a:xfrm>
          <a:prstGeom prst="straightConnector1">
            <a:avLst/>
          </a:prstGeom>
          <a:ln w="44450" cap="rnd">
            <a:solidFill>
              <a:schemeClr val="bg2">
                <a:lumMod val="5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240596" y="2407885"/>
            <a:ext cx="1343532" cy="972565"/>
            <a:chOff x="1452867" y="1437831"/>
            <a:chExt cx="1343532" cy="972565"/>
          </a:xfrm>
        </p:grpSpPr>
        <p:sp>
          <p:nvSpPr>
            <p:cNvPr id="17" name="泪滴形 16"/>
            <p:cNvSpPr/>
            <p:nvPr/>
          </p:nvSpPr>
          <p:spPr>
            <a:xfrm rot="8100000">
              <a:off x="1663081" y="1437831"/>
              <a:ext cx="972565" cy="972565"/>
            </a:xfrm>
            <a:prstGeom prst="teardrop">
              <a:avLst>
                <a:gd name="adj" fmla="val 128040"/>
              </a:avLst>
            </a:prstGeom>
            <a:solidFill>
              <a:srgbClr val="00CCFF"/>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18" name="椭圆 17"/>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p:cNvSpPr txBox="1"/>
            <p:nvPr/>
          </p:nvSpPr>
          <p:spPr>
            <a:xfrm>
              <a:off x="1452867" y="1702931"/>
              <a:ext cx="1343532"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任务一</a:t>
              </a:r>
            </a:p>
          </p:txBody>
        </p:sp>
      </p:grpSp>
      <p:grpSp>
        <p:nvGrpSpPr>
          <p:cNvPr id="20" name="组合 19"/>
          <p:cNvGrpSpPr/>
          <p:nvPr/>
        </p:nvGrpSpPr>
        <p:grpSpPr>
          <a:xfrm>
            <a:off x="6766292" y="2402644"/>
            <a:ext cx="1343532" cy="972565"/>
            <a:chOff x="1502970" y="1437831"/>
            <a:chExt cx="1343532" cy="972565"/>
          </a:xfrm>
        </p:grpSpPr>
        <p:sp>
          <p:nvSpPr>
            <p:cNvPr id="21" name="泪滴形 20"/>
            <p:cNvSpPr/>
            <p:nvPr/>
          </p:nvSpPr>
          <p:spPr>
            <a:xfrm rot="8100000">
              <a:off x="1663081" y="1437831"/>
              <a:ext cx="972565" cy="972565"/>
            </a:xfrm>
            <a:prstGeom prst="teardrop">
              <a:avLst>
                <a:gd name="adj" fmla="val 128040"/>
              </a:avLst>
            </a:prstGeom>
            <a:solidFill>
              <a:srgbClr val="00CCFF"/>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2" name="椭圆 21"/>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22"/>
            <p:cNvSpPr txBox="1"/>
            <p:nvPr/>
          </p:nvSpPr>
          <p:spPr>
            <a:xfrm>
              <a:off x="1502970" y="1748414"/>
              <a:ext cx="1343532" cy="369332"/>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任务二</a:t>
              </a:r>
            </a:p>
          </p:txBody>
        </p:sp>
      </p:grpSp>
      <p:grpSp>
        <p:nvGrpSpPr>
          <p:cNvPr id="24" name="组合 23"/>
          <p:cNvGrpSpPr/>
          <p:nvPr/>
        </p:nvGrpSpPr>
        <p:grpSpPr>
          <a:xfrm>
            <a:off x="344892" y="2872068"/>
            <a:ext cx="1343532" cy="972565"/>
            <a:chOff x="1494253" y="1437831"/>
            <a:chExt cx="1343532" cy="972565"/>
          </a:xfrm>
        </p:grpSpPr>
        <p:sp>
          <p:nvSpPr>
            <p:cNvPr id="25" name="泪滴形 24"/>
            <p:cNvSpPr/>
            <p:nvPr/>
          </p:nvSpPr>
          <p:spPr>
            <a:xfrm rot="8100000">
              <a:off x="1663081" y="1437831"/>
              <a:ext cx="972565" cy="972565"/>
            </a:xfrm>
            <a:prstGeom prst="teardrop">
              <a:avLst>
                <a:gd name="adj" fmla="val 128040"/>
              </a:avLst>
            </a:prstGeom>
            <a:solidFill>
              <a:schemeClr val="accent1">
                <a:lumMod val="75000"/>
              </a:schemeClr>
            </a:solidFill>
            <a:ln w="412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sp>
          <p:nvSpPr>
            <p:cNvPr id="26" name="椭圆 25"/>
            <p:cNvSpPr/>
            <p:nvPr/>
          </p:nvSpPr>
          <p:spPr>
            <a:xfrm>
              <a:off x="1747554" y="1524920"/>
              <a:ext cx="815303" cy="815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26"/>
            <p:cNvSpPr txBox="1"/>
            <p:nvPr/>
          </p:nvSpPr>
          <p:spPr>
            <a:xfrm>
              <a:off x="1494253" y="1623845"/>
              <a:ext cx="1343532" cy="646331"/>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任务一</a:t>
              </a:r>
              <a:endParaRPr lang="en-US" altLang="zh-CN" b="1" dirty="0">
                <a:solidFill>
                  <a:srgbClr val="C00000"/>
                </a:solidFill>
                <a:latin typeface="微软雅黑" panose="020B0503020204020204" pitchFamily="34" charset="-122"/>
                <a:ea typeface="微软雅黑" panose="020B0503020204020204" pitchFamily="34" charset="-122"/>
              </a:endParaRPr>
            </a:p>
            <a:p>
              <a:pPr algn="ctr"/>
              <a:r>
                <a:rPr lang="zh-CN" altLang="en-US" b="1" dirty="0">
                  <a:solidFill>
                    <a:srgbClr val="C00000"/>
                  </a:solidFill>
                  <a:latin typeface="微软雅黑" panose="020B0503020204020204" pitchFamily="34" charset="-122"/>
                  <a:ea typeface="微软雅黑" panose="020B0503020204020204" pitchFamily="34" charset="-122"/>
                </a:rPr>
                <a:t>消耗</a:t>
              </a:r>
            </a:p>
          </p:txBody>
        </p:sp>
      </p:grpSp>
      <p:sp>
        <p:nvSpPr>
          <p:cNvPr id="28" name="矩形 27"/>
          <p:cNvSpPr/>
          <p:nvPr/>
        </p:nvSpPr>
        <p:spPr>
          <a:xfrm>
            <a:off x="6412859" y="4709778"/>
            <a:ext cx="2613152" cy="369332"/>
          </a:xfrm>
          <a:prstGeom prst="rect">
            <a:avLst/>
          </a:prstGeom>
        </p:spPr>
        <p:txBody>
          <a:bodyPr wrap="none">
            <a:spAutoFit/>
          </a:bodyPr>
          <a:lstStyle/>
          <a:p>
            <a:pPr algn="r"/>
            <a:r>
              <a:rPr lang="en-US" altLang="zh-CN" b="1" dirty="0" err="1">
                <a:solidFill>
                  <a:srgbClr val="C00000"/>
                </a:solidFill>
                <a:latin typeface="微软雅黑" panose="020B0503020204020204" pitchFamily="34" charset="-122"/>
                <a:ea typeface="微软雅黑" panose="020B0503020204020204" pitchFamily="34" charset="-122"/>
              </a:rPr>
              <a:t>scheduleAtFixedRate</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406932" y="5054633"/>
            <a:ext cx="3038781" cy="369332"/>
          </a:xfrm>
          <a:prstGeom prst="rect">
            <a:avLst/>
          </a:prstGeom>
        </p:spPr>
        <p:txBody>
          <a:bodyPr wrap="none">
            <a:spAutoFit/>
          </a:bodyPr>
          <a:lstStyle/>
          <a:p>
            <a:pPr algn="r"/>
            <a:r>
              <a:rPr lang="en-US" altLang="zh-CN" b="1" dirty="0" err="1">
                <a:solidFill>
                  <a:srgbClr val="C00000"/>
                </a:solidFill>
                <a:latin typeface="微软雅黑" panose="020B0503020204020204" pitchFamily="34" charset="-122"/>
                <a:ea typeface="微软雅黑" panose="020B0503020204020204" pitchFamily="34" charset="-122"/>
              </a:rPr>
              <a:t>scheduleWithFixedDelay</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35" name="Picture 6" descr="http://2013ks.cqjfw.com.cn/upload/exam/t_1358492470768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1953" y="2084195"/>
            <a:ext cx="1869685" cy="1702563"/>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2137039" y="5571037"/>
            <a:ext cx="4873837"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任务间隔延迟时间起点有区别</a:t>
            </a:r>
          </a:p>
        </p:txBody>
      </p:sp>
    </p:spTree>
    <p:extLst>
      <p:ext uri="{BB962C8B-B14F-4D97-AF65-F5344CB8AC3E}">
        <p14:creationId xmlns:p14="http://schemas.microsoft.com/office/powerpoint/2010/main" val="5229708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上例的最后一步：等待水沸腾引入了</a:t>
            </a:r>
            <a:r>
              <a:rPr lang="zh-CN" altLang="en-US" b="1" dirty="0">
                <a:solidFill>
                  <a:srgbClr val="AE0B0B"/>
                </a:solidFill>
              </a:rPr>
              <a:t>异步</a:t>
            </a:r>
            <a:r>
              <a:rPr lang="zh-CN" altLang="en-US" dirty="0"/>
              <a:t>这个要点</a:t>
            </a:r>
            <a:endParaRPr lang="en-US" altLang="zh-CN" dirty="0"/>
          </a:p>
          <a:p>
            <a:r>
              <a:rPr lang="zh-CN" altLang="en-US" dirty="0"/>
              <a:t>当水在加热的时候，你可以选择做什么</a:t>
            </a:r>
            <a:r>
              <a:rPr lang="en-US" altLang="zh-CN" dirty="0"/>
              <a:t>-</a:t>
            </a:r>
            <a:r>
              <a:rPr lang="zh-CN" altLang="en-US" dirty="0"/>
              <a:t>等待，或者开始准备吐丝面包（另一个异步任务），还可以取一份报纸看，同时仍然要记得煮开水的壶马上就会需要你的关注</a:t>
            </a:r>
            <a:endParaRPr lang="en-US" altLang="zh-CN" dirty="0"/>
          </a:p>
          <a:p>
            <a:r>
              <a:rPr lang="zh-CN" altLang="en-US" dirty="0"/>
              <a:t>开水和吐丝面包的生产者知道他们的产品通常在异步的情况下使用，所以在任务结束的时候，它们会提高信号的音量。找到顺序和异步之间最好的平衡，通常是那些高效率人士的一个特点，对于程序来说也是如此</a:t>
            </a:r>
          </a:p>
          <a:p>
            <a:endParaRPr lang="zh-CN" altLang="en-US" dirty="0"/>
          </a:p>
        </p:txBody>
      </p:sp>
    </p:spTree>
    <p:extLst>
      <p:ext uri="{BB962C8B-B14F-4D97-AF65-F5344CB8AC3E}">
        <p14:creationId xmlns:p14="http://schemas.microsoft.com/office/powerpoint/2010/main" val="1133041634"/>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Timer</a:t>
            </a:r>
            <a:endParaRPr lang="zh-CN" altLang="en-US" dirty="0"/>
          </a:p>
        </p:txBody>
      </p:sp>
      <p:sp>
        <p:nvSpPr>
          <p:cNvPr id="3" name="内容占位符 2"/>
          <p:cNvSpPr>
            <a:spLocks noGrp="1"/>
          </p:cNvSpPr>
          <p:nvPr>
            <p:ph idx="1"/>
          </p:nvPr>
        </p:nvSpPr>
        <p:spPr/>
        <p:txBody>
          <a:bodyPr/>
          <a:lstStyle/>
          <a:p>
            <a:r>
              <a:rPr lang="en-US" altLang="zh-CN" dirty="0"/>
              <a:t>Timer</a:t>
            </a:r>
            <a:r>
              <a:rPr lang="zh-CN" altLang="en-US" dirty="0"/>
              <a:t>是</a:t>
            </a:r>
            <a:r>
              <a:rPr lang="en-US" altLang="zh-CN" dirty="0"/>
              <a:t>Java</a:t>
            </a:r>
            <a:r>
              <a:rPr lang="zh-CN" altLang="en-US" dirty="0"/>
              <a:t>最早提供的一个任务调度器，它可以支持定时任务和重复任务的调度</a:t>
            </a:r>
            <a:endParaRPr lang="en-US" altLang="zh-CN" dirty="0"/>
          </a:p>
          <a:p>
            <a:r>
              <a:rPr lang="en-US" altLang="zh-CN" dirty="0"/>
              <a:t>Timer</a:t>
            </a:r>
            <a:r>
              <a:rPr lang="zh-CN" altLang="en-US" dirty="0"/>
              <a:t>通过一个独立的线程通过</a:t>
            </a:r>
            <a:r>
              <a:rPr lang="en-US" altLang="zh-CN" dirty="0"/>
              <a:t>wait/notify</a:t>
            </a:r>
            <a:r>
              <a:rPr lang="zh-CN" altLang="en-US" dirty="0"/>
              <a:t>机制对所有的任务进行调度，但是用户无需关心内部的线程实现细节，仅需通过</a:t>
            </a:r>
            <a:r>
              <a:rPr lang="en-US" altLang="zh-CN" dirty="0"/>
              <a:t>Timer</a:t>
            </a:r>
            <a:r>
              <a:rPr lang="zh-CN" altLang="en-US" dirty="0"/>
              <a:t>类的相关调度方法即可实现任务的调度</a:t>
            </a:r>
          </a:p>
        </p:txBody>
      </p:sp>
    </p:spTree>
    <p:extLst>
      <p:ext uri="{BB962C8B-B14F-4D97-AF65-F5344CB8AC3E}">
        <p14:creationId xmlns:p14="http://schemas.microsoft.com/office/powerpoint/2010/main" val="3863717599"/>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Timer</a:t>
            </a:r>
            <a:endParaRPr lang="zh-CN" altLang="en-US" dirty="0"/>
          </a:p>
        </p:txBody>
      </p:sp>
      <p:sp>
        <p:nvSpPr>
          <p:cNvPr id="3" name="内容占位符 2"/>
          <p:cNvSpPr>
            <a:spLocks noGrp="1"/>
          </p:cNvSpPr>
          <p:nvPr>
            <p:ph idx="1"/>
          </p:nvPr>
        </p:nvSpPr>
        <p:spPr/>
        <p:txBody>
          <a:bodyPr/>
          <a:lstStyle/>
          <a:p>
            <a:r>
              <a:rPr lang="en-US" altLang="zh-CN" dirty="0"/>
              <a:t>Timer</a:t>
            </a:r>
            <a:r>
              <a:rPr lang="zh-CN" altLang="en-US" dirty="0"/>
              <a:t>的重要任务调度方法：</a:t>
            </a:r>
          </a:p>
        </p:txBody>
      </p:sp>
      <p:graphicFrame>
        <p:nvGraphicFramePr>
          <p:cNvPr id="4" name="表格 3"/>
          <p:cNvGraphicFramePr>
            <a:graphicFrameLocks noGrp="1"/>
          </p:cNvGraphicFramePr>
          <p:nvPr>
            <p:extLst>
              <p:ext uri="{D42A27DB-BD31-4B8C-83A1-F6EECF244321}">
                <p14:modId xmlns:p14="http://schemas.microsoft.com/office/powerpoint/2010/main" val="4112243739"/>
              </p:ext>
            </p:extLst>
          </p:nvPr>
        </p:nvGraphicFramePr>
        <p:xfrm>
          <a:off x="79890" y="1617738"/>
          <a:ext cx="12005430" cy="3619379"/>
        </p:xfrm>
        <a:graphic>
          <a:graphicData uri="http://schemas.openxmlformats.org/drawingml/2006/table">
            <a:tbl>
              <a:tblPr firstRow="1" bandRow="1">
                <a:tableStyleId>{93296810-A885-4BE3-A3E7-6D5BEEA58F35}</a:tableStyleId>
              </a:tblPr>
              <a:tblGrid>
                <a:gridCol w="5631988">
                  <a:extLst>
                    <a:ext uri="{9D8B030D-6E8A-4147-A177-3AD203B41FA5}">
                      <a16:colId xmlns:a16="http://schemas.microsoft.com/office/drawing/2014/main" val="20000"/>
                    </a:ext>
                  </a:extLst>
                </a:gridCol>
                <a:gridCol w="6373442">
                  <a:extLst>
                    <a:ext uri="{9D8B030D-6E8A-4147-A177-3AD203B41FA5}">
                      <a16:colId xmlns:a16="http://schemas.microsoft.com/office/drawing/2014/main" val="20001"/>
                    </a:ext>
                  </a:extLst>
                </a:gridCol>
              </a:tblGrid>
              <a:tr h="586619">
                <a:tc>
                  <a:txBody>
                    <a:bodyPr/>
                    <a:lstStyle/>
                    <a:p>
                      <a:pPr algn="ctr"/>
                      <a:r>
                        <a:rPr lang="zh-CN" altLang="en-US" sz="2400" dirty="0">
                          <a:latin typeface="微软雅黑" panose="020B0503020204020204" pitchFamily="34" charset="-122"/>
                          <a:ea typeface="微软雅黑" panose="020B0503020204020204" pitchFamily="34" charset="-122"/>
                        </a:rPr>
                        <a:t>方法签名</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调度说明</a:t>
                      </a:r>
                    </a:p>
                  </a:txBody>
                  <a:tcPr anchor="ctr"/>
                </a:tc>
                <a:extLst>
                  <a:ext uri="{0D108BD9-81ED-4DB2-BD59-A6C34878D82A}">
                    <a16:rowId xmlns:a16="http://schemas.microsoft.com/office/drawing/2014/main" val="10000"/>
                  </a:ext>
                </a:extLst>
              </a:tr>
              <a:tr h="370840">
                <a:tc>
                  <a:txBody>
                    <a:bodyPr/>
                    <a:lstStyle/>
                    <a:p>
                      <a:r>
                        <a:rPr lang="en-US" altLang="zh-CN" sz="1800" kern="1200" dirty="0">
                          <a:effectLst/>
                          <a:latin typeface="微软雅黑" panose="020B0503020204020204" pitchFamily="34" charset="-122"/>
                          <a:ea typeface="微软雅黑" panose="020B0503020204020204" pitchFamily="34" charset="-122"/>
                        </a:rPr>
                        <a:t>schedule(</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task,Date</a:t>
                      </a:r>
                      <a:r>
                        <a:rPr lang="en-US" altLang="zh-CN" sz="1800" kern="1200" dirty="0">
                          <a:effectLst/>
                          <a:latin typeface="微软雅黑" panose="020B0503020204020204" pitchFamily="34" charset="-122"/>
                          <a:ea typeface="微软雅黑" panose="020B0503020204020204" pitchFamily="34" charset="-122"/>
                        </a:rPr>
                        <a:t> time)</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在指定的时间执行指定的任务</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70840">
                <a:tc>
                  <a:txBody>
                    <a:bodyPr/>
                    <a:lstStyle/>
                    <a:p>
                      <a:r>
                        <a:rPr lang="en-US" altLang="zh-CN" sz="1800" kern="1200" dirty="0">
                          <a:effectLst/>
                          <a:latin typeface="微软雅黑" panose="020B0503020204020204" pitchFamily="34" charset="-122"/>
                          <a:ea typeface="微软雅黑" panose="020B0503020204020204" pitchFamily="34" charset="-122"/>
                        </a:rPr>
                        <a:t>schedule(</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task,Date</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firstTime</a:t>
                      </a:r>
                      <a:r>
                        <a:rPr lang="en-US" altLang="zh-CN" sz="1800" kern="1200" dirty="0">
                          <a:effectLst/>
                          <a:latin typeface="微软雅黑" panose="020B0503020204020204" pitchFamily="34" charset="-122"/>
                          <a:ea typeface="微软雅黑" panose="020B0503020204020204" pitchFamily="34" charset="-122"/>
                        </a:rPr>
                        <a:t> ,long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安排指定的任务在指定的时间开始进行重复的固定延迟执行</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70840">
                <a:tc>
                  <a:txBody>
                    <a:bodyPr/>
                    <a:lstStyle/>
                    <a:p>
                      <a:r>
                        <a:rPr lang="en-US" altLang="zh-CN" sz="1800" kern="1200" dirty="0">
                          <a:effectLst/>
                          <a:latin typeface="微软雅黑" panose="020B0503020204020204" pitchFamily="34" charset="-122"/>
                          <a:ea typeface="微软雅黑" panose="020B0503020204020204" pitchFamily="34" charset="-122"/>
                        </a:rPr>
                        <a:t>schedule(</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task,long</a:t>
                      </a:r>
                      <a:r>
                        <a:rPr lang="en-US" altLang="zh-CN" sz="1800" kern="1200" dirty="0">
                          <a:effectLst/>
                          <a:latin typeface="微软雅黑" panose="020B0503020204020204" pitchFamily="34" charset="-122"/>
                          <a:ea typeface="微软雅黑" panose="020B0503020204020204" pitchFamily="34" charset="-122"/>
                        </a:rPr>
                        <a:t> delay)</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安排在指定延迟后执行指定的任务</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70840">
                <a:tc>
                  <a:txBody>
                    <a:bodyPr/>
                    <a:lstStyle/>
                    <a:p>
                      <a:r>
                        <a:rPr lang="en-US" altLang="zh-CN" sz="1800" kern="1200" dirty="0">
                          <a:effectLst/>
                          <a:latin typeface="微软雅黑" panose="020B0503020204020204" pitchFamily="34" charset="-122"/>
                          <a:ea typeface="微软雅黑" panose="020B0503020204020204" pitchFamily="34" charset="-122"/>
                        </a:rPr>
                        <a:t>schedule(</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task,long</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delay,long</a:t>
                      </a:r>
                      <a:r>
                        <a:rPr lang="en-US" altLang="zh-CN" sz="1800" kern="1200" dirty="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安排指定的任务从指定的延迟后开始进行重复的固定延迟执行</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370840">
                <a:tc>
                  <a:txBody>
                    <a:bodyPr/>
                    <a:lstStyle/>
                    <a:p>
                      <a:r>
                        <a:rPr lang="en-US" altLang="zh-CN" sz="1800" kern="1200" dirty="0" err="1">
                          <a:effectLst/>
                          <a:latin typeface="微软雅黑" panose="020B0503020204020204" pitchFamily="34" charset="-122"/>
                          <a:ea typeface="微软雅黑" panose="020B0503020204020204" pitchFamily="34" charset="-122"/>
                        </a:rPr>
                        <a:t>scheduleAtFixedRate</a:t>
                      </a:r>
                      <a:r>
                        <a:rPr lang="en-US" altLang="zh-CN" sz="1800" kern="1200" dirty="0">
                          <a:effectLst/>
                          <a:latin typeface="微软雅黑" panose="020B0503020204020204" pitchFamily="34" charset="-122"/>
                          <a:ea typeface="微软雅黑" panose="020B0503020204020204" pitchFamily="34" charset="-122"/>
                        </a:rPr>
                        <a:t>(</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task,Date</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firstTime,long</a:t>
                      </a:r>
                      <a:r>
                        <a:rPr lang="en-US" altLang="zh-CN" sz="1800" kern="1200" dirty="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安排指定的任务在指定的时间开始进行重复的固定速率执行</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370840">
                <a:tc>
                  <a:txBody>
                    <a:bodyPr/>
                    <a:lstStyle/>
                    <a:p>
                      <a:r>
                        <a:rPr lang="en-US" altLang="zh-CN" sz="1800" kern="1200" dirty="0" err="1">
                          <a:effectLst/>
                          <a:latin typeface="微软雅黑" panose="020B0503020204020204" pitchFamily="34" charset="-122"/>
                          <a:ea typeface="微软雅黑" panose="020B0503020204020204" pitchFamily="34" charset="-122"/>
                        </a:rPr>
                        <a:t>scheduleAtFixedRate</a:t>
                      </a:r>
                      <a:r>
                        <a:rPr lang="en-US" altLang="zh-CN" sz="1800" kern="1200" dirty="0">
                          <a:effectLst/>
                          <a:latin typeface="微软雅黑" panose="020B0503020204020204" pitchFamily="34" charset="-122"/>
                          <a:ea typeface="微软雅黑" panose="020B0503020204020204" pitchFamily="34" charset="-122"/>
                        </a:rPr>
                        <a:t>(</a:t>
                      </a:r>
                      <a:r>
                        <a:rPr lang="en-US" altLang="zh-CN" sz="1800" kern="1200" dirty="0" err="1">
                          <a:effectLst/>
                          <a:latin typeface="微软雅黑" panose="020B0503020204020204" pitchFamily="34" charset="-122"/>
                          <a:ea typeface="微软雅黑" panose="020B0503020204020204" pitchFamily="34" charset="-122"/>
                        </a:rPr>
                        <a:t>TimerTask</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task,long</a:t>
                      </a:r>
                      <a:r>
                        <a:rPr lang="en-US" altLang="zh-CN" sz="1800" kern="1200" dirty="0">
                          <a:effectLst/>
                          <a:latin typeface="微软雅黑" panose="020B0503020204020204" pitchFamily="34" charset="-122"/>
                          <a:ea typeface="微软雅黑" panose="020B0503020204020204" pitchFamily="34" charset="-122"/>
                        </a:rPr>
                        <a:t> </a:t>
                      </a:r>
                      <a:r>
                        <a:rPr lang="en-US" altLang="zh-CN" sz="1800" kern="1200" dirty="0" err="1">
                          <a:effectLst/>
                          <a:latin typeface="微软雅黑" panose="020B0503020204020204" pitchFamily="34" charset="-122"/>
                          <a:ea typeface="微软雅黑" panose="020B0503020204020204" pitchFamily="34" charset="-122"/>
                        </a:rPr>
                        <a:t>delay,long</a:t>
                      </a:r>
                      <a:r>
                        <a:rPr lang="en-US" altLang="zh-CN" sz="1800" kern="1200" dirty="0">
                          <a:effectLst/>
                          <a:latin typeface="微软雅黑" panose="020B0503020204020204" pitchFamily="34" charset="-122"/>
                          <a:ea typeface="微软雅黑" panose="020B0503020204020204" pitchFamily="34" charset="-122"/>
                        </a:rPr>
                        <a:t> period)</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安排指定的任务在指定的延迟后开始进行重复的固定速率执行</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6211955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normAutofit/>
          </a:bodyPr>
          <a:lstStyle/>
          <a:p>
            <a:r>
              <a:rPr lang="zh-CN" altLang="en-US" dirty="0"/>
              <a:t>如果希望借助于</a:t>
            </a:r>
            <a:r>
              <a:rPr lang="en-US" altLang="zh-CN" dirty="0"/>
              <a:t>Timer</a:t>
            </a:r>
            <a:r>
              <a:rPr lang="zh-CN" altLang="en-US" dirty="0"/>
              <a:t>进行任务调度，必须要满足</a:t>
            </a:r>
            <a:r>
              <a:rPr lang="en-US" altLang="zh-CN" dirty="0"/>
              <a:t>Timer</a:t>
            </a:r>
            <a:r>
              <a:rPr lang="zh-CN" altLang="en-US" dirty="0"/>
              <a:t>对任务本身的抽象规定，从刚才的</a:t>
            </a:r>
            <a:r>
              <a:rPr lang="en-US" altLang="zh-CN" dirty="0"/>
              <a:t>Timer</a:t>
            </a:r>
            <a:r>
              <a:rPr lang="zh-CN" altLang="en-US" dirty="0"/>
              <a:t>调度方法列表中可以看出，所有的方法第一个共同的参数均为</a:t>
            </a:r>
            <a:r>
              <a:rPr lang="en-US" altLang="zh-CN" dirty="0" err="1"/>
              <a:t>TimerTask</a:t>
            </a:r>
            <a:r>
              <a:rPr lang="zh-CN" altLang="en-US" dirty="0"/>
              <a:t>的对象，用于声明需要调度的任务中需要执行的指令代码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88350624"/>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lstStyle/>
          <a:p>
            <a:r>
              <a:rPr lang="en-US" altLang="zh-CN" dirty="0" err="1"/>
              <a:t>TimerTask</a:t>
            </a:r>
            <a:r>
              <a:rPr lang="zh-CN" altLang="en-US" dirty="0"/>
              <a:t>是一个抽象类，和</a:t>
            </a:r>
            <a:r>
              <a:rPr lang="en-US" altLang="zh-CN" dirty="0"/>
              <a:t>Runnable</a:t>
            </a:r>
            <a:r>
              <a:rPr lang="zh-CN" altLang="en-US" dirty="0"/>
              <a:t>接口一样，通过一个</a:t>
            </a:r>
            <a:r>
              <a:rPr lang="en-US" altLang="zh-CN" dirty="0"/>
              <a:t>run()</a:t>
            </a:r>
            <a:r>
              <a:rPr lang="zh-CN" altLang="en-US" dirty="0"/>
              <a:t>抽象方法来定义任务执行的内容（事实上</a:t>
            </a:r>
            <a:r>
              <a:rPr lang="en-US" altLang="zh-CN" dirty="0"/>
              <a:t>run</a:t>
            </a:r>
            <a:r>
              <a:rPr lang="zh-CN" altLang="en-US" dirty="0"/>
              <a:t>方法来源于</a:t>
            </a:r>
            <a:r>
              <a:rPr lang="en-US" altLang="zh-CN" dirty="0"/>
              <a:t>Runnable</a:t>
            </a:r>
            <a:r>
              <a:rPr lang="zh-CN" altLang="en-US" dirty="0"/>
              <a:t>接口，因为</a:t>
            </a:r>
            <a:r>
              <a:rPr lang="en-US" altLang="zh-CN" dirty="0" err="1"/>
              <a:t>TimerTask</a:t>
            </a:r>
            <a:r>
              <a:rPr lang="zh-CN" altLang="en-US" dirty="0"/>
              <a:t>是</a:t>
            </a:r>
            <a:r>
              <a:rPr lang="en-US" altLang="zh-CN" dirty="0"/>
              <a:t>Runnable</a:t>
            </a:r>
            <a:r>
              <a:rPr lang="zh-CN" altLang="en-US" dirty="0"/>
              <a:t>的子类），它还对</a:t>
            </a:r>
            <a:r>
              <a:rPr lang="en-US" altLang="zh-CN" dirty="0"/>
              <a:t>Runnable</a:t>
            </a:r>
            <a:r>
              <a:rPr lang="zh-CN" altLang="en-US" dirty="0"/>
              <a:t>接口做出了扩展，声明了两个典型的行为：</a:t>
            </a:r>
            <a:endParaRPr lang="en-US" altLang="zh-CN"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021831506"/>
              </p:ext>
            </p:extLst>
          </p:nvPr>
        </p:nvGraphicFramePr>
        <p:xfrm>
          <a:off x="440871" y="3623515"/>
          <a:ext cx="11306449" cy="1328299"/>
        </p:xfrm>
        <a:graphic>
          <a:graphicData uri="http://schemas.openxmlformats.org/drawingml/2006/table">
            <a:tbl>
              <a:tblPr firstRow="1" bandRow="1">
                <a:tableStyleId>{93296810-A885-4BE3-A3E7-6D5BEEA58F35}</a:tableStyleId>
              </a:tblPr>
              <a:tblGrid>
                <a:gridCol w="5304083">
                  <a:extLst>
                    <a:ext uri="{9D8B030D-6E8A-4147-A177-3AD203B41FA5}">
                      <a16:colId xmlns:a16="http://schemas.microsoft.com/office/drawing/2014/main" val="20000"/>
                    </a:ext>
                  </a:extLst>
                </a:gridCol>
                <a:gridCol w="6002366">
                  <a:extLst>
                    <a:ext uri="{9D8B030D-6E8A-4147-A177-3AD203B41FA5}">
                      <a16:colId xmlns:a16="http://schemas.microsoft.com/office/drawing/2014/main" val="20001"/>
                    </a:ext>
                  </a:extLst>
                </a:gridCol>
              </a:tblGrid>
              <a:tr h="586619">
                <a:tc>
                  <a:txBody>
                    <a:bodyPr/>
                    <a:lstStyle/>
                    <a:p>
                      <a:pPr algn="ctr"/>
                      <a:r>
                        <a:rPr lang="zh-CN" altLang="en-US" sz="2400" dirty="0">
                          <a:latin typeface="微软雅黑" panose="020B0503020204020204" pitchFamily="34" charset="-122"/>
                          <a:ea typeface="微软雅黑" panose="020B0503020204020204" pitchFamily="34" charset="-122"/>
                        </a:rPr>
                        <a:t>方法签名</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调度说明</a:t>
                      </a:r>
                    </a:p>
                  </a:txBody>
                  <a:tcPr anchor="ctr"/>
                </a:tc>
                <a:extLst>
                  <a:ext uri="{0D108BD9-81ED-4DB2-BD59-A6C34878D82A}">
                    <a16:rowId xmlns:a16="http://schemas.microsoft.com/office/drawing/2014/main" val="10000"/>
                  </a:ext>
                </a:extLst>
              </a:tr>
              <a:tr h="370840">
                <a:tc>
                  <a:txBody>
                    <a:bodyPr/>
                    <a:lstStyle/>
                    <a:p>
                      <a:r>
                        <a:rPr lang="en-US" altLang="zh-CN" sz="1800" kern="1200" dirty="0">
                          <a:effectLst/>
                          <a:latin typeface="微软雅黑" panose="020B0503020204020204" pitchFamily="34" charset="-122"/>
                          <a:ea typeface="微软雅黑" panose="020B0503020204020204" pitchFamily="34" charset="-122"/>
                        </a:rPr>
                        <a:t>cancel() </a:t>
                      </a: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取消此计时器任务</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70840">
                <a:tc>
                  <a:txBody>
                    <a:bodyPr/>
                    <a:lstStyle/>
                    <a:p>
                      <a:r>
                        <a:rPr lang="en-US" altLang="zh-CN" dirty="0">
                          <a:latin typeface="微软雅黑" panose="020B0503020204020204" pitchFamily="34" charset="-122"/>
                          <a:ea typeface="微软雅黑" panose="020B0503020204020204" pitchFamily="34" charset="-122"/>
                        </a:rPr>
                        <a:t>scheduledExecutionTime()</a:t>
                      </a:r>
                    </a:p>
                  </a:txBody>
                  <a:tcPr/>
                </a:tc>
                <a:tc>
                  <a:txBody>
                    <a:bodyPr/>
                    <a:lstStyle/>
                    <a:p>
                      <a:r>
                        <a:rPr lang="zh-CN" altLang="en-US" sz="1800" kern="1200" dirty="0">
                          <a:effectLst/>
                          <a:latin typeface="微软雅黑" panose="020B0503020204020204" pitchFamily="34" charset="-122"/>
                          <a:ea typeface="微软雅黑" panose="020B0503020204020204" pitchFamily="34" charset="-122"/>
                        </a:rPr>
                        <a:t>返回此任务最近实际执行的已安排执行时间</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5787735"/>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lstStyle/>
          <a:p>
            <a:r>
              <a:rPr lang="en-US" altLang="zh-CN" dirty="0"/>
              <a:t>Timer</a:t>
            </a:r>
            <a:r>
              <a:rPr lang="zh-CN" altLang="en-US" dirty="0"/>
              <a:t>和</a:t>
            </a:r>
            <a:r>
              <a:rPr lang="en-US" altLang="zh-CN" dirty="0" err="1"/>
              <a:t>TimerTask</a:t>
            </a:r>
            <a:r>
              <a:rPr lang="zh-CN" altLang="en-US" dirty="0"/>
              <a:t>示例：</a:t>
            </a:r>
          </a:p>
        </p:txBody>
      </p:sp>
      <p:pic>
        <p:nvPicPr>
          <p:cNvPr id="4" name="图片 3"/>
          <p:cNvPicPr>
            <a:picLocks noChangeAspect="1"/>
          </p:cNvPicPr>
          <p:nvPr/>
        </p:nvPicPr>
        <p:blipFill>
          <a:blip r:embed="rId2"/>
          <a:stretch>
            <a:fillRect/>
          </a:stretch>
        </p:blipFill>
        <p:spPr>
          <a:xfrm>
            <a:off x="504825" y="1758656"/>
            <a:ext cx="8439150" cy="3990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32246" y="3321685"/>
            <a:ext cx="6315075" cy="2933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263497" y="2221487"/>
            <a:ext cx="4957689" cy="40741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682891" y="2253903"/>
            <a:ext cx="301975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构建</a:t>
            </a:r>
            <a:r>
              <a:rPr lang="en-US" altLang="zh-CN" b="1" dirty="0">
                <a:solidFill>
                  <a:srgbClr val="C00000"/>
                </a:solidFill>
                <a:latin typeface="微软雅黑" panose="020B0503020204020204" pitchFamily="34" charset="-122"/>
                <a:ea typeface="微软雅黑" panose="020B0503020204020204" pitchFamily="34" charset="-122"/>
              </a:rPr>
              <a:t>Timer</a:t>
            </a:r>
            <a:r>
              <a:rPr lang="zh-CN" altLang="en-US" b="1" dirty="0">
                <a:solidFill>
                  <a:srgbClr val="C00000"/>
                </a:solidFill>
                <a:latin typeface="微软雅黑" panose="020B0503020204020204" pitchFamily="34" charset="-122"/>
                <a:ea typeface="微软雅黑" panose="020B0503020204020204" pitchFamily="34" charset="-122"/>
              </a:rPr>
              <a:t>并调度任务</a:t>
            </a:r>
          </a:p>
        </p:txBody>
      </p:sp>
      <p:sp>
        <p:nvSpPr>
          <p:cNvPr id="8" name="右箭头 7"/>
          <p:cNvSpPr/>
          <p:nvPr/>
        </p:nvSpPr>
        <p:spPr>
          <a:xfrm rot="10800000">
            <a:off x="6082605" y="22214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63496" y="2666610"/>
            <a:ext cx="5676147" cy="27253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78883" y="5007870"/>
            <a:ext cx="3999303" cy="2662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432246" y="5526747"/>
            <a:ext cx="6112054" cy="71813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4555671" y="2939144"/>
            <a:ext cx="326572" cy="2057395"/>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右箭头 12"/>
          <p:cNvSpPr/>
          <p:nvPr/>
        </p:nvSpPr>
        <p:spPr>
          <a:xfrm rot="10800000">
            <a:off x="6933171" y="25825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661150" y="2595966"/>
            <a:ext cx="301975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该任务会引发异常</a:t>
            </a:r>
          </a:p>
        </p:txBody>
      </p:sp>
      <p:cxnSp>
        <p:nvCxnSpPr>
          <p:cNvPr id="17" name="直接箭头连接符 16"/>
          <p:cNvCxnSpPr>
            <a:endCxn id="11" idx="1"/>
          </p:cNvCxnSpPr>
          <p:nvPr/>
        </p:nvCxnSpPr>
        <p:spPr>
          <a:xfrm>
            <a:off x="4229099" y="5285460"/>
            <a:ext cx="1203147" cy="600353"/>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9762322" y="3463671"/>
            <a:ext cx="651643" cy="24321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endCxn id="19" idx="1"/>
          </p:cNvCxnSpPr>
          <p:nvPr/>
        </p:nvCxnSpPr>
        <p:spPr>
          <a:xfrm flipV="1">
            <a:off x="7246846" y="3585276"/>
            <a:ext cx="2515476" cy="1930964"/>
          </a:xfrm>
          <a:prstGeom prst="straightConnector1">
            <a:avLst/>
          </a:prstGeom>
          <a:ln w="508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rot="5400000">
            <a:off x="9799272" y="294104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762371" y="193034"/>
            <a:ext cx="1781929" cy="2585323"/>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由于每个</a:t>
            </a:r>
            <a:r>
              <a:rPr lang="en-US" altLang="zh-CN" b="1" dirty="0">
                <a:solidFill>
                  <a:srgbClr val="C00000"/>
                </a:solidFill>
                <a:latin typeface="微软雅黑" panose="020B0503020204020204" pitchFamily="34" charset="-122"/>
                <a:ea typeface="微软雅黑" panose="020B0503020204020204" pitchFamily="34" charset="-122"/>
              </a:rPr>
              <a:t>Timer</a:t>
            </a:r>
            <a:r>
              <a:rPr lang="zh-CN" altLang="en-US" b="1" dirty="0">
                <a:solidFill>
                  <a:srgbClr val="C00000"/>
                </a:solidFill>
                <a:latin typeface="微软雅黑" panose="020B0503020204020204" pitchFamily="34" charset="-122"/>
                <a:ea typeface="微软雅黑" panose="020B0503020204020204" pitchFamily="34" charset="-122"/>
              </a:rPr>
              <a:t>调度器对应单一的一个线程，因此一旦任何一个任务抛出了异常，调度器线程即会结束，其他任务无法继续执行</a:t>
            </a:r>
          </a:p>
        </p:txBody>
      </p:sp>
    </p:spTree>
    <p:extLst>
      <p:ext uri="{BB962C8B-B14F-4D97-AF65-F5344CB8AC3E}">
        <p14:creationId xmlns:p14="http://schemas.microsoft.com/office/powerpoint/2010/main" val="3181871960"/>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normAutofit fontScale="92500"/>
          </a:bodyPr>
          <a:lstStyle/>
          <a:p>
            <a:r>
              <a:rPr lang="zh-CN" altLang="en-US" dirty="0"/>
              <a:t>注意：由于</a:t>
            </a:r>
            <a:r>
              <a:rPr lang="en-US" altLang="zh-CN" dirty="0"/>
              <a:t>Java</a:t>
            </a:r>
            <a:r>
              <a:rPr lang="zh-CN" altLang="en-US" dirty="0"/>
              <a:t>的天性，并且在开发</a:t>
            </a:r>
            <a:r>
              <a:rPr lang="en-US" altLang="zh-CN" dirty="0"/>
              <a:t>JDK</a:t>
            </a:r>
            <a:r>
              <a:rPr lang="zh-CN" altLang="en-US" dirty="0"/>
              <a:t>的过程中要考虑到不同平台，而不同平台的线程调度机制是不同的，因此各种平台下</a:t>
            </a:r>
            <a:r>
              <a:rPr lang="en-US" altLang="zh-CN" dirty="0"/>
              <a:t>JVM </a:t>
            </a:r>
            <a:r>
              <a:rPr lang="zh-CN" altLang="en-US" dirty="0"/>
              <a:t>的线程调度机制也是不一致的。从而</a:t>
            </a:r>
            <a:r>
              <a:rPr lang="en-US" altLang="zh-CN" dirty="0"/>
              <a:t>Timer</a:t>
            </a:r>
            <a:r>
              <a:rPr lang="zh-CN" altLang="en-US" b="1" dirty="0">
                <a:solidFill>
                  <a:srgbClr val="C00000"/>
                </a:solidFill>
              </a:rPr>
              <a:t>不能保证任务在所指定的时间内执行</a:t>
            </a:r>
            <a:r>
              <a:rPr lang="zh-CN" altLang="en-US" dirty="0"/>
              <a:t>。另外由于</a:t>
            </a:r>
            <a:r>
              <a:rPr lang="en-US" altLang="zh-CN" dirty="0" err="1"/>
              <a:t>TimerTask</a:t>
            </a:r>
            <a:r>
              <a:rPr lang="zh-CN" altLang="en-US" dirty="0"/>
              <a:t>是实现</a:t>
            </a:r>
            <a:r>
              <a:rPr lang="en-US" altLang="zh-CN" dirty="0"/>
              <a:t>Runnable</a:t>
            </a:r>
            <a:r>
              <a:rPr lang="zh-CN" altLang="en-US" dirty="0"/>
              <a:t>接口的，在</a:t>
            </a:r>
            <a:r>
              <a:rPr lang="en-US" altLang="zh-CN" dirty="0" err="1"/>
              <a:t>TimerTask</a:t>
            </a:r>
            <a:r>
              <a:rPr lang="zh-CN" altLang="en-US" dirty="0"/>
              <a:t>被放进线程队列睡眠一段时间（</a:t>
            </a:r>
            <a:r>
              <a:rPr lang="en-US" altLang="zh-CN" dirty="0"/>
              <a:t>wait</a:t>
            </a:r>
            <a:r>
              <a:rPr lang="zh-CN" altLang="en-US" dirty="0"/>
              <a:t>）之后，当到了指定的该唤起该</a:t>
            </a:r>
            <a:r>
              <a:rPr lang="en-US" altLang="zh-CN" dirty="0" err="1"/>
              <a:t>TimerTask</a:t>
            </a:r>
            <a:r>
              <a:rPr lang="zh-CN" altLang="en-US" dirty="0"/>
              <a:t>时，由于执行的确切时机取决于</a:t>
            </a:r>
            <a:r>
              <a:rPr lang="en-US" altLang="zh-CN" dirty="0"/>
              <a:t>JVM</a:t>
            </a:r>
            <a:r>
              <a:rPr lang="zh-CN" altLang="en-US" dirty="0"/>
              <a:t>的调度策略和当前还有多少线程在等待</a:t>
            </a:r>
            <a:r>
              <a:rPr lang="en-US" altLang="zh-CN" dirty="0"/>
              <a:t>CPU</a:t>
            </a:r>
            <a:r>
              <a:rPr lang="zh-CN" altLang="en-US" dirty="0"/>
              <a:t>处理。因此就</a:t>
            </a:r>
            <a:r>
              <a:rPr lang="zh-CN" altLang="en-US" b="1" dirty="0">
                <a:solidFill>
                  <a:srgbClr val="C00000"/>
                </a:solidFill>
              </a:rPr>
              <a:t>不能保证任务在所指定的时间内执行</a:t>
            </a:r>
            <a:r>
              <a:rPr lang="zh-CN" altLang="en-US" dirty="0"/>
              <a:t>。通常在如下两种情况下导致任务延迟执行：</a:t>
            </a:r>
          </a:p>
          <a:p>
            <a:pPr lvl="1"/>
            <a:r>
              <a:rPr lang="zh-CN" altLang="en-US" dirty="0"/>
              <a:t>有大量线程在等待执行</a:t>
            </a:r>
          </a:p>
          <a:p>
            <a:pPr lvl="1"/>
            <a:r>
              <a:rPr lang="en-US" altLang="zh-CN" dirty="0"/>
              <a:t>GC</a:t>
            </a:r>
            <a:r>
              <a:rPr lang="zh-CN" altLang="en-US" dirty="0"/>
              <a:t>机制的影响导致延迟</a:t>
            </a:r>
          </a:p>
        </p:txBody>
      </p:sp>
    </p:spTree>
    <p:extLst>
      <p:ext uri="{BB962C8B-B14F-4D97-AF65-F5344CB8AC3E}">
        <p14:creationId xmlns:p14="http://schemas.microsoft.com/office/powerpoint/2010/main" val="363342070"/>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err="1"/>
              <a:t>TimerTask</a:t>
            </a:r>
            <a:endParaRPr lang="zh-CN" altLang="en-US" dirty="0"/>
          </a:p>
        </p:txBody>
      </p:sp>
      <p:sp>
        <p:nvSpPr>
          <p:cNvPr id="3" name="内容占位符 2"/>
          <p:cNvSpPr>
            <a:spLocks noGrp="1"/>
          </p:cNvSpPr>
          <p:nvPr>
            <p:ph idx="1"/>
          </p:nvPr>
        </p:nvSpPr>
        <p:spPr/>
        <p:txBody>
          <a:bodyPr>
            <a:normAutofit/>
          </a:bodyPr>
          <a:lstStyle/>
          <a:p>
            <a:r>
              <a:rPr lang="en-US" altLang="zh-CN" dirty="0"/>
              <a:t>JDK5</a:t>
            </a:r>
            <a:r>
              <a:rPr lang="zh-CN" altLang="en-US" dirty="0"/>
              <a:t>之后在</a:t>
            </a:r>
            <a:r>
              <a:rPr lang="en-US" altLang="zh-CN" dirty="0"/>
              <a:t>Executor</a:t>
            </a:r>
            <a:r>
              <a:rPr lang="zh-CN" altLang="en-US" dirty="0"/>
              <a:t>任务调度框架中提供了并行化（池化）的任务调度执行机制来代替</a:t>
            </a:r>
            <a:r>
              <a:rPr lang="en-US" altLang="zh-CN" dirty="0"/>
              <a:t>Timer</a:t>
            </a:r>
            <a:r>
              <a:rPr lang="zh-CN" altLang="en-US" dirty="0"/>
              <a:t>和</a:t>
            </a:r>
            <a:r>
              <a:rPr lang="en-US" altLang="zh-CN" dirty="0" err="1"/>
              <a:t>TimerTask</a:t>
            </a:r>
            <a:r>
              <a:rPr lang="zh-CN" altLang="en-US" dirty="0"/>
              <a:t>的组合，由于实现了池化的并发处理，因此就不存在某个任务抛出异常后导致所有人物均不能执行的问题</a:t>
            </a:r>
            <a:endParaRPr lang="en-US" altLang="zh-CN" dirty="0"/>
          </a:p>
          <a:p>
            <a:r>
              <a:rPr lang="zh-CN" altLang="en-US" dirty="0"/>
              <a:t>替代工具是：</a:t>
            </a:r>
            <a:endParaRPr lang="en-US" altLang="zh-CN" dirty="0"/>
          </a:p>
          <a:p>
            <a:r>
              <a:rPr lang="zh-CN" altLang="en-US" dirty="0"/>
              <a:t>由于它是一个</a:t>
            </a:r>
            <a:r>
              <a:rPr lang="en-US" altLang="zh-CN" dirty="0" err="1"/>
              <a:t>ExecutorService</a:t>
            </a:r>
            <a:r>
              <a:rPr lang="zh-CN" altLang="en-US" dirty="0"/>
              <a:t>的实现，因此它可以调度由</a:t>
            </a:r>
            <a:r>
              <a:rPr lang="en-US" altLang="zh-CN" dirty="0"/>
              <a:t>Runnable</a:t>
            </a:r>
            <a:r>
              <a:rPr lang="zh-CN" altLang="en-US" dirty="0"/>
              <a:t>或</a:t>
            </a:r>
            <a:r>
              <a:rPr lang="en-US" altLang="zh-CN" dirty="0"/>
              <a:t>Callable</a:t>
            </a:r>
            <a:r>
              <a:rPr lang="zh-CN" altLang="en-US" dirty="0"/>
              <a:t>抽象的两种任务</a:t>
            </a:r>
            <a:endParaRPr lang="en-US" altLang="zh-CN" dirty="0"/>
          </a:p>
          <a:p>
            <a:r>
              <a:rPr lang="zh-CN" altLang="en-US" dirty="0"/>
              <a:t>示例参见</a:t>
            </a:r>
            <a:r>
              <a:rPr lang="en-US" altLang="zh-CN" dirty="0">
                <a:hlinkClick r:id="rId2" action="ppaction://hlinkfile"/>
              </a:rPr>
              <a:t>ScheduleExecutorTest.java</a:t>
            </a:r>
            <a:endParaRPr lang="zh-CN" altLang="en-US" dirty="0"/>
          </a:p>
        </p:txBody>
      </p:sp>
      <p:pic>
        <p:nvPicPr>
          <p:cNvPr id="4" name="图片 3"/>
          <p:cNvPicPr>
            <a:picLocks noChangeAspect="1"/>
          </p:cNvPicPr>
          <p:nvPr/>
        </p:nvPicPr>
        <p:blipFill>
          <a:blip r:embed="rId3"/>
          <a:stretch>
            <a:fillRect/>
          </a:stretch>
        </p:blipFill>
        <p:spPr>
          <a:xfrm>
            <a:off x="2724151" y="3160258"/>
            <a:ext cx="5600700" cy="276225"/>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1013659591"/>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570" y="2253343"/>
            <a:ext cx="11573813" cy="79257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normAutofit fontScale="77500" lnSpcReduction="20000"/>
          </a:bodyPr>
          <a:lstStyle/>
          <a:p>
            <a:r>
              <a:rPr lang="en-US" altLang="zh-CN" dirty="0"/>
              <a:t>Quartz</a:t>
            </a:r>
            <a:r>
              <a:rPr lang="zh-CN" altLang="en-US" dirty="0"/>
              <a:t>是一个完全由</a:t>
            </a:r>
            <a:r>
              <a:rPr lang="en-US" altLang="zh-CN" dirty="0"/>
              <a:t>java</a:t>
            </a:r>
            <a:r>
              <a:rPr lang="zh-CN" altLang="en-US" dirty="0"/>
              <a:t>编写的开源任务调度框架。尽管</a:t>
            </a:r>
            <a:r>
              <a:rPr lang="en-US" altLang="zh-CN" dirty="0"/>
              <a:t>Quartz</a:t>
            </a:r>
            <a:r>
              <a:rPr lang="zh-CN" altLang="en-US" dirty="0"/>
              <a:t>框架整合了许多额外功能， 但就其简易形式看，它非常易用。简单地创建一个实现</a:t>
            </a:r>
            <a:r>
              <a:rPr lang="en-US" altLang="zh-CN" dirty="0" err="1"/>
              <a:t>org.quartz.Job</a:t>
            </a:r>
            <a:r>
              <a:rPr lang="zh-CN" altLang="en-US" dirty="0"/>
              <a:t>接口的</a:t>
            </a:r>
            <a:r>
              <a:rPr lang="en-US" altLang="zh-CN" dirty="0"/>
              <a:t>java</a:t>
            </a:r>
            <a:r>
              <a:rPr lang="zh-CN" altLang="en-US" dirty="0"/>
              <a:t>类。</a:t>
            </a:r>
            <a:r>
              <a:rPr lang="en-US" altLang="zh-CN" dirty="0"/>
              <a:t>Job</a:t>
            </a:r>
            <a:r>
              <a:rPr lang="zh-CN" altLang="en-US" dirty="0"/>
              <a:t>接口包含唯一的方法：</a:t>
            </a:r>
          </a:p>
          <a:p>
            <a:pPr marL="228600" lvl="1">
              <a:lnSpc>
                <a:spcPct val="180000"/>
              </a:lnSpc>
              <a:spcBef>
                <a:spcPts val="1000"/>
              </a:spcBef>
              <a:buNone/>
            </a:pPr>
            <a:r>
              <a:rPr lang="en-US" altLang="zh-CN" sz="3100" b="1" dirty="0">
                <a:solidFill>
                  <a:schemeClr val="bg1"/>
                </a:solidFill>
              </a:rPr>
              <a:t>public void execute(</a:t>
            </a:r>
            <a:r>
              <a:rPr lang="en-US" altLang="zh-CN" sz="3100" b="1" dirty="0" err="1">
                <a:solidFill>
                  <a:schemeClr val="bg1"/>
                </a:solidFill>
              </a:rPr>
              <a:t>JobExecutionContext</a:t>
            </a:r>
            <a:r>
              <a:rPr lang="en-US" altLang="zh-CN" sz="3100" b="1" dirty="0">
                <a:solidFill>
                  <a:schemeClr val="bg1"/>
                </a:solidFill>
              </a:rPr>
              <a:t> context) throws </a:t>
            </a:r>
            <a:r>
              <a:rPr lang="en-US" altLang="zh-CN" sz="3100" b="1" dirty="0" err="1">
                <a:solidFill>
                  <a:schemeClr val="bg1"/>
                </a:solidFill>
              </a:rPr>
              <a:t>JobExecutionException</a:t>
            </a:r>
            <a:r>
              <a:rPr lang="en-US" altLang="zh-CN" sz="3100" b="1" dirty="0">
                <a:solidFill>
                  <a:schemeClr val="bg1"/>
                </a:solidFill>
              </a:rPr>
              <a:t>;</a:t>
            </a:r>
          </a:p>
          <a:p>
            <a:r>
              <a:rPr lang="zh-CN" altLang="en-US" dirty="0"/>
              <a:t>在</a:t>
            </a:r>
            <a:r>
              <a:rPr lang="en-US" altLang="zh-CN" dirty="0"/>
              <a:t>Job</a:t>
            </a:r>
            <a:r>
              <a:rPr lang="zh-CN" altLang="en-US" dirty="0"/>
              <a:t>接口实现类里面，添加一些业务代码到</a:t>
            </a:r>
            <a:r>
              <a:rPr lang="en-US" altLang="zh-CN" dirty="0"/>
              <a:t>execute()</a:t>
            </a:r>
            <a:r>
              <a:rPr lang="zh-CN" altLang="en-US" dirty="0"/>
              <a:t>方法。一旦配置好</a:t>
            </a:r>
            <a:r>
              <a:rPr lang="en-US" altLang="zh-CN" dirty="0"/>
              <a:t>Job</a:t>
            </a:r>
            <a:r>
              <a:rPr lang="zh-CN" altLang="en-US" dirty="0"/>
              <a:t>实现类并设定好调度时间表，</a:t>
            </a:r>
            <a:r>
              <a:rPr lang="en-US" altLang="zh-CN" dirty="0"/>
              <a:t>Quartz</a:t>
            </a:r>
            <a:r>
              <a:rPr lang="zh-CN" altLang="en-US" dirty="0"/>
              <a:t>将密切注意剩余时间。当调度程序确定该是通知执行任务的时候，</a:t>
            </a:r>
            <a:r>
              <a:rPr lang="en-US" altLang="zh-CN" dirty="0"/>
              <a:t>Quartz</a:t>
            </a:r>
            <a:r>
              <a:rPr lang="zh-CN" altLang="en-US" dirty="0"/>
              <a:t>框架将调用</a:t>
            </a:r>
            <a:r>
              <a:rPr lang="en-US" altLang="zh-CN" dirty="0"/>
              <a:t>Job</a:t>
            </a:r>
            <a:r>
              <a:rPr lang="zh-CN" altLang="en-US" dirty="0"/>
              <a:t>实现类上的</a:t>
            </a:r>
            <a:r>
              <a:rPr lang="en-US" altLang="zh-CN" dirty="0"/>
              <a:t>execute()</a:t>
            </a:r>
            <a:r>
              <a:rPr lang="zh-CN" altLang="en-US" dirty="0"/>
              <a:t>方法并允许做它该做的事情。无需报告任何东西给调度器或调用任何特定的东西。仅仅执行任务和结束任务即可。如果配置你的作业在随后再次被调用，</a:t>
            </a:r>
            <a:r>
              <a:rPr lang="en-US" altLang="zh-CN" dirty="0"/>
              <a:t>Quartz</a:t>
            </a:r>
            <a:r>
              <a:rPr lang="zh-CN" altLang="en-US" dirty="0"/>
              <a:t>框架将在恰当的时间再次调用它</a:t>
            </a:r>
            <a:endParaRPr lang="en-US" altLang="zh-CN" dirty="0"/>
          </a:p>
          <a:p>
            <a:r>
              <a:rPr lang="zh-CN" altLang="en-US" dirty="0"/>
              <a:t>而这个过程和</a:t>
            </a:r>
            <a:r>
              <a:rPr lang="en-US" altLang="zh-CN" dirty="0"/>
              <a:t>Timer/</a:t>
            </a:r>
            <a:r>
              <a:rPr lang="en-US" altLang="zh-CN" dirty="0" err="1"/>
              <a:t>TimerTask</a:t>
            </a:r>
            <a:r>
              <a:rPr lang="zh-CN" altLang="en-US" dirty="0"/>
              <a:t>的搭配十分类似</a:t>
            </a:r>
          </a:p>
        </p:txBody>
      </p:sp>
    </p:spTree>
    <p:extLst>
      <p:ext uri="{BB962C8B-B14F-4D97-AF65-F5344CB8AC3E}">
        <p14:creationId xmlns:p14="http://schemas.microsoft.com/office/powerpoint/2010/main" val="1260774644"/>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a:t>Quartz</a:t>
            </a:r>
            <a:r>
              <a:rPr lang="zh-CN" altLang="en-US" dirty="0"/>
              <a:t>框架的核心是调度器。调度器负责管理</a:t>
            </a:r>
            <a:r>
              <a:rPr lang="en-US" altLang="zh-CN" dirty="0"/>
              <a:t>Quartz</a:t>
            </a:r>
            <a:r>
              <a:rPr lang="zh-CN" altLang="en-US" dirty="0"/>
              <a:t>应用运行时环境。调度器不是靠自己做所有的工作，而是依赖框架内一些非常重要的部件。</a:t>
            </a:r>
            <a:r>
              <a:rPr lang="en-US" altLang="zh-CN" dirty="0"/>
              <a:t>Quartz</a:t>
            </a:r>
            <a:r>
              <a:rPr lang="zh-CN" altLang="en-US" dirty="0"/>
              <a:t>不仅仅是线程和线程管理。为确保可伸缩性，</a:t>
            </a:r>
            <a:r>
              <a:rPr lang="en-US" altLang="zh-CN" dirty="0"/>
              <a:t>Quartz</a:t>
            </a:r>
            <a:r>
              <a:rPr lang="zh-CN" altLang="en-US" dirty="0"/>
              <a:t>采用了基于多线程的架构。启动时，框架初始化一套</a:t>
            </a:r>
            <a:r>
              <a:rPr lang="en-US" altLang="zh-CN" dirty="0"/>
              <a:t>worker</a:t>
            </a:r>
            <a:r>
              <a:rPr lang="zh-CN" altLang="en-US" dirty="0"/>
              <a:t>线程，这套线程被调度器用来执行预定的作业。这就是</a:t>
            </a:r>
            <a:r>
              <a:rPr lang="en-US" altLang="zh-CN" dirty="0"/>
              <a:t>Quartz</a:t>
            </a:r>
            <a:r>
              <a:rPr lang="zh-CN" altLang="en-US" dirty="0"/>
              <a:t>怎样能并发运行多个作业的原理。</a:t>
            </a:r>
            <a:r>
              <a:rPr lang="en-US" altLang="zh-CN" dirty="0"/>
              <a:t>Quartz</a:t>
            </a:r>
            <a:r>
              <a:rPr lang="zh-CN" altLang="en-US" dirty="0"/>
              <a:t>依赖一套松耦合的线程池管理部件来管理线程环境</a:t>
            </a:r>
          </a:p>
        </p:txBody>
      </p:sp>
    </p:spTree>
    <p:extLst>
      <p:ext uri="{BB962C8B-B14F-4D97-AF65-F5344CB8AC3E}">
        <p14:creationId xmlns:p14="http://schemas.microsoft.com/office/powerpoint/2010/main" val="1806807969"/>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a:t>Quartz</a:t>
            </a:r>
            <a:r>
              <a:rPr lang="zh-CN" altLang="en-US" dirty="0"/>
              <a:t>任务调度示例：</a:t>
            </a:r>
          </a:p>
        </p:txBody>
      </p:sp>
      <p:pic>
        <p:nvPicPr>
          <p:cNvPr id="4" name="图片 3"/>
          <p:cNvPicPr>
            <a:picLocks noChangeAspect="1"/>
          </p:cNvPicPr>
          <p:nvPr/>
        </p:nvPicPr>
        <p:blipFill>
          <a:blip r:embed="rId2"/>
          <a:stretch>
            <a:fillRect/>
          </a:stretch>
        </p:blipFill>
        <p:spPr>
          <a:xfrm>
            <a:off x="523194" y="1718515"/>
            <a:ext cx="6867525" cy="1790700"/>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5033705" y="3139883"/>
            <a:ext cx="301975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创建任务</a:t>
            </a:r>
          </a:p>
        </p:txBody>
      </p:sp>
    </p:spTree>
    <p:extLst>
      <p:ext uri="{BB962C8B-B14F-4D97-AF65-F5344CB8AC3E}">
        <p14:creationId xmlns:p14="http://schemas.microsoft.com/office/powerpoint/2010/main" val="328183912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fontScale="77500" lnSpcReduction="20000"/>
          </a:bodyPr>
          <a:lstStyle/>
          <a:p>
            <a:r>
              <a:rPr lang="zh-CN" altLang="en-US" dirty="0"/>
              <a:t>相同的关注点（资源利用，公平和方便）不仅促进了进程的发展，也促进了线程的发展。线程允许程序控制流的多重分支同时存在于一个进程：</a:t>
            </a:r>
            <a:endParaRPr lang="en-US" altLang="zh-CN" dirty="0"/>
          </a:p>
          <a:p>
            <a:pPr lvl="1"/>
            <a:r>
              <a:rPr lang="zh-CN" altLang="en-US" dirty="0"/>
              <a:t>线程共享进程范围内的资源，比如内存和文件句柄，但是每一个线程有其自己的程序计数器、栈和本地变量</a:t>
            </a:r>
            <a:endParaRPr lang="en-US" altLang="zh-CN" dirty="0"/>
          </a:p>
          <a:p>
            <a:pPr lvl="1"/>
            <a:r>
              <a:rPr lang="zh-CN" altLang="en-US" dirty="0"/>
              <a:t>线程也为多处理器系统中并行地使用硬件提供了一个自然而然的分解；同一程序内的多个线程可以在多</a:t>
            </a:r>
            <a:r>
              <a:rPr lang="en-US" altLang="zh-CN" dirty="0"/>
              <a:t>CPU</a:t>
            </a:r>
            <a:r>
              <a:rPr lang="zh-CN" altLang="en-US" dirty="0"/>
              <a:t>的情况下同时调度</a:t>
            </a:r>
            <a:endParaRPr lang="en-US" altLang="zh-CN" dirty="0"/>
          </a:p>
          <a:p>
            <a:r>
              <a:rPr lang="zh-CN" altLang="en-US" dirty="0"/>
              <a:t>线程有些时候被称为</a:t>
            </a:r>
            <a:r>
              <a:rPr lang="zh-CN" altLang="en-US" b="1" dirty="0">
                <a:solidFill>
                  <a:srgbClr val="AE0B0B"/>
                </a:solidFill>
              </a:rPr>
              <a:t>轻量进程</a:t>
            </a:r>
            <a:r>
              <a:rPr lang="zh-CN" altLang="en-US" dirty="0"/>
              <a:t>，并且大多数现代操作系统把线程作为时序调度的基本单元，而不是进程，在没有明确协调的情况下，线程相互间同时或异步地执行。因为线程共亨其所属进程的内存地址空间，因此所有同一进程中的线程访问相同的变量，并从同一个堆中分配对象，这相对于进程间通信机制来说实现了良好的数据共享。但是如果没有明确的同步来管理共享数据，一个线程可能会修改其他线程正在使用的数据，产生意外的结果</a:t>
            </a:r>
          </a:p>
        </p:txBody>
      </p:sp>
    </p:spTree>
    <p:extLst>
      <p:ext uri="{BB962C8B-B14F-4D97-AF65-F5344CB8AC3E}">
        <p14:creationId xmlns:p14="http://schemas.microsoft.com/office/powerpoint/2010/main" val="3423953685"/>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Quartz</a:t>
            </a:r>
            <a:r>
              <a:rPr lang="zh-CN" altLang="en-US" dirty="0"/>
              <a:t>任务调度</a:t>
            </a:r>
          </a:p>
        </p:txBody>
      </p:sp>
      <p:sp>
        <p:nvSpPr>
          <p:cNvPr id="3" name="内容占位符 2"/>
          <p:cNvSpPr>
            <a:spLocks noGrp="1"/>
          </p:cNvSpPr>
          <p:nvPr>
            <p:ph idx="1"/>
          </p:nvPr>
        </p:nvSpPr>
        <p:spPr/>
        <p:txBody>
          <a:bodyPr/>
          <a:lstStyle/>
          <a:p>
            <a:r>
              <a:rPr lang="en-US" altLang="zh-CN" dirty="0"/>
              <a:t>Quartz</a:t>
            </a:r>
            <a:r>
              <a:rPr lang="zh-CN" altLang="en-US" dirty="0"/>
              <a:t>任务调度示例：</a:t>
            </a:r>
          </a:p>
        </p:txBody>
      </p:sp>
      <p:pic>
        <p:nvPicPr>
          <p:cNvPr id="6" name="图片 5"/>
          <p:cNvPicPr>
            <a:picLocks noChangeAspect="1"/>
          </p:cNvPicPr>
          <p:nvPr/>
        </p:nvPicPr>
        <p:blipFill>
          <a:blip r:embed="rId2"/>
          <a:stretch>
            <a:fillRect/>
          </a:stretch>
        </p:blipFill>
        <p:spPr>
          <a:xfrm>
            <a:off x="440191" y="1717902"/>
            <a:ext cx="9058275" cy="4238625"/>
          </a:xfrm>
          <a:prstGeom prst="rect">
            <a:avLst/>
          </a:prstGeom>
          <a:blipFill>
            <a:blip r:embed="rId3"/>
            <a:stretch>
              <a:fillRect/>
            </a:stretch>
          </a:blipFill>
          <a:ln w="101600">
            <a:solidFill>
              <a:srgbClr val="339933">
                <a:alpha val="96000"/>
              </a:srgbClr>
            </a:solidFill>
          </a:ln>
        </p:spPr>
      </p:pic>
      <p:sp>
        <p:nvSpPr>
          <p:cNvPr id="7" name="文本框 6"/>
          <p:cNvSpPr txBox="1"/>
          <p:nvPr/>
        </p:nvSpPr>
        <p:spPr>
          <a:xfrm>
            <a:off x="967891" y="5587195"/>
            <a:ext cx="301975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任务调度</a:t>
            </a:r>
          </a:p>
        </p:txBody>
      </p:sp>
      <p:pic>
        <p:nvPicPr>
          <p:cNvPr id="8" name="图片 7"/>
          <p:cNvPicPr>
            <a:picLocks noChangeAspect="1"/>
          </p:cNvPicPr>
          <p:nvPr/>
        </p:nvPicPr>
        <p:blipFill>
          <a:blip r:embed="rId4"/>
          <a:stretch>
            <a:fillRect/>
          </a:stretch>
        </p:blipFill>
        <p:spPr>
          <a:xfrm>
            <a:off x="6534150" y="5180706"/>
            <a:ext cx="4610100" cy="971550"/>
          </a:xfrm>
          <a:prstGeom prst="rect">
            <a:avLst/>
          </a:prstGeom>
          <a:blipFill>
            <a:blip r:embed="rId3"/>
            <a:stretch>
              <a:fillRect/>
            </a:stretch>
          </a:blipFill>
          <a:ln w="101600">
            <a:solidFill>
              <a:srgbClr val="339933">
                <a:alpha val="96000"/>
              </a:srgbClr>
            </a:solidFill>
          </a:ln>
        </p:spPr>
      </p:pic>
      <p:sp>
        <p:nvSpPr>
          <p:cNvPr id="9" name="文本框 8"/>
          <p:cNvSpPr txBox="1"/>
          <p:nvPr/>
        </p:nvSpPr>
        <p:spPr>
          <a:xfrm>
            <a:off x="6942140" y="5131666"/>
            <a:ext cx="150222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执行结果</a:t>
            </a:r>
          </a:p>
        </p:txBody>
      </p:sp>
      <p:sp>
        <p:nvSpPr>
          <p:cNvPr id="10" name="右箭头 9"/>
          <p:cNvSpPr/>
          <p:nvPr/>
        </p:nvSpPr>
        <p:spPr>
          <a:xfrm>
            <a:off x="6197937" y="513166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5281592"/>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任务调度</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Timer</a:t>
            </a:r>
            <a:r>
              <a:rPr lang="zh-CN" altLang="en-US" dirty="0"/>
              <a:t>和</a:t>
            </a:r>
            <a:r>
              <a:rPr lang="en-US" altLang="zh-CN" dirty="0" err="1"/>
              <a:t>TimerTask</a:t>
            </a:r>
            <a:r>
              <a:rPr lang="zh-CN" altLang="en-US" dirty="0"/>
              <a:t>是什么关系？</a:t>
            </a:r>
            <a:endParaRPr lang="en-US" altLang="zh-CN" dirty="0"/>
          </a:p>
          <a:p>
            <a:r>
              <a:rPr lang="en-US" altLang="zh-CN" dirty="0"/>
              <a:t>Timer</a:t>
            </a:r>
            <a:r>
              <a:rPr lang="zh-CN" altLang="en-US" dirty="0"/>
              <a:t>和</a:t>
            </a:r>
            <a:r>
              <a:rPr lang="en-US" altLang="zh-CN" dirty="0" err="1"/>
              <a:t>ScheduledThreadPoolExecutor</a:t>
            </a:r>
            <a:r>
              <a:rPr lang="zh-CN" altLang="en-US" dirty="0"/>
              <a:t>有什么区别？</a:t>
            </a:r>
            <a:endParaRPr lang="en-US" altLang="zh-CN" dirty="0"/>
          </a:p>
          <a:p>
            <a:r>
              <a:rPr lang="en-US" altLang="zh-CN" dirty="0"/>
              <a:t>Quartz</a:t>
            </a:r>
            <a:r>
              <a:rPr lang="zh-CN" altLang="en-US" dirty="0"/>
              <a:t>的功能是什么？</a:t>
            </a:r>
            <a:endParaRPr lang="en-US" altLang="zh-CN" dirty="0"/>
          </a:p>
        </p:txBody>
      </p:sp>
    </p:spTree>
    <p:extLst>
      <p:ext uri="{BB962C8B-B14F-4D97-AF65-F5344CB8AC3E}">
        <p14:creationId xmlns:p14="http://schemas.microsoft.com/office/powerpoint/2010/main" val="1086834077"/>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任务调度</a:t>
            </a:r>
            <a:r>
              <a:rPr lang="en-US" altLang="zh-CN" dirty="0"/>
              <a:t>】</a:t>
            </a:r>
            <a:endParaRPr lang="zh-CN" altLang="en-US" dirty="0"/>
          </a:p>
        </p:txBody>
      </p:sp>
      <p:sp>
        <p:nvSpPr>
          <p:cNvPr id="3" name="内容占位符 2"/>
          <p:cNvSpPr>
            <a:spLocks noGrp="1"/>
          </p:cNvSpPr>
          <p:nvPr>
            <p:ph idx="1"/>
          </p:nvPr>
        </p:nvSpPr>
        <p:spPr/>
        <p:txBody>
          <a:bodyPr>
            <a:normAutofit fontScale="92500"/>
          </a:bodyPr>
          <a:lstStyle/>
          <a:p>
            <a:r>
              <a:rPr lang="en-US" altLang="zh-CN" dirty="0"/>
              <a:t>Timer</a:t>
            </a:r>
            <a:r>
              <a:rPr lang="zh-CN" altLang="en-US" dirty="0"/>
              <a:t>是</a:t>
            </a:r>
            <a:r>
              <a:rPr lang="en-US" altLang="zh-CN" dirty="0"/>
              <a:t>Java</a:t>
            </a:r>
            <a:r>
              <a:rPr lang="zh-CN" altLang="en-US" dirty="0"/>
              <a:t>最早提供的一个任务调度器，它可以支持定时任务和重复任务的调度，如果希望借助于</a:t>
            </a:r>
            <a:r>
              <a:rPr lang="en-US" altLang="zh-CN" dirty="0"/>
              <a:t>Timer</a:t>
            </a:r>
            <a:r>
              <a:rPr lang="zh-CN" altLang="en-US" dirty="0"/>
              <a:t>进行任务调度，必须要满足</a:t>
            </a:r>
            <a:r>
              <a:rPr lang="en-US" altLang="zh-CN" dirty="0"/>
              <a:t>Timer</a:t>
            </a:r>
            <a:r>
              <a:rPr lang="zh-CN" altLang="en-US" dirty="0"/>
              <a:t>对任务本身的抽象规定，从刚才的</a:t>
            </a:r>
            <a:r>
              <a:rPr lang="en-US" altLang="zh-CN" dirty="0"/>
              <a:t>Timer</a:t>
            </a:r>
            <a:r>
              <a:rPr lang="zh-CN" altLang="en-US" dirty="0"/>
              <a:t>调度方法列表中可以看出，所有的方法第一个共同的参数均为</a:t>
            </a:r>
            <a:r>
              <a:rPr lang="en-US" altLang="zh-CN" dirty="0" err="1"/>
              <a:t>TimerTask</a:t>
            </a:r>
            <a:r>
              <a:rPr lang="zh-CN" altLang="en-US" dirty="0"/>
              <a:t>的对象，用于声明需要调度的任务中需要执行的指令代码</a:t>
            </a:r>
            <a:endParaRPr lang="en-US" altLang="zh-CN" dirty="0"/>
          </a:p>
          <a:p>
            <a:r>
              <a:rPr lang="zh-CN" altLang="en-US" dirty="0"/>
              <a:t>一个</a:t>
            </a:r>
            <a:r>
              <a:rPr lang="en-US" altLang="zh-CN" dirty="0"/>
              <a:t>Timer</a:t>
            </a:r>
            <a:r>
              <a:rPr lang="zh-CN" altLang="en-US" dirty="0"/>
              <a:t>调度器的所有任务都运行在一个线程中，存在单个任务出现异常导致所有任务不能执行的隐患，而</a:t>
            </a:r>
            <a:r>
              <a:rPr lang="en-US" altLang="zh-CN" dirty="0"/>
              <a:t>JDK5</a:t>
            </a:r>
            <a:r>
              <a:rPr lang="zh-CN" altLang="en-US" dirty="0"/>
              <a:t>之后的</a:t>
            </a:r>
            <a:r>
              <a:rPr lang="en-US" altLang="zh-CN" dirty="0" err="1"/>
              <a:t>ScheduledThreadPoolExecutor</a:t>
            </a:r>
            <a:r>
              <a:rPr lang="zh-CN" altLang="en-US" dirty="0"/>
              <a:t>提供了并发任务调用，不存在这个隐患</a:t>
            </a:r>
            <a:endParaRPr lang="en-US" altLang="zh-CN" dirty="0"/>
          </a:p>
          <a:p>
            <a:r>
              <a:rPr lang="en-US" altLang="zh-CN" dirty="0"/>
              <a:t>Quartz</a:t>
            </a:r>
            <a:r>
              <a:rPr lang="zh-CN" altLang="en-US" dirty="0"/>
              <a:t>是一个完全由</a:t>
            </a:r>
            <a:r>
              <a:rPr lang="en-US" altLang="zh-CN" dirty="0"/>
              <a:t>java</a:t>
            </a:r>
            <a:r>
              <a:rPr lang="zh-CN" altLang="en-US" dirty="0"/>
              <a:t>编写的开源任务调度框架</a:t>
            </a:r>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29697920"/>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p>
        </p:txBody>
      </p:sp>
      <p:sp>
        <p:nvSpPr>
          <p:cNvPr id="3" name="内容占位符 2"/>
          <p:cNvSpPr>
            <a:spLocks noGrp="1"/>
          </p:cNvSpPr>
          <p:nvPr>
            <p:ph idx="1"/>
          </p:nvPr>
        </p:nvSpPr>
        <p:spPr/>
        <p:txBody>
          <a:bodyPr>
            <a:normAutofit/>
          </a:bodyPr>
          <a:lstStyle/>
          <a:p>
            <a:r>
              <a:rPr lang="en-US" altLang="zh-CN" dirty="0"/>
              <a:t>1</a:t>
            </a:r>
            <a:r>
              <a:rPr lang="zh-CN" altLang="en-US" dirty="0"/>
              <a:t>、实现一个简易的线程池调度器</a:t>
            </a:r>
            <a:endParaRPr lang="en-US" altLang="zh-CN" dirty="0"/>
          </a:p>
          <a:p>
            <a:r>
              <a:rPr lang="en-US" altLang="zh-CN" dirty="0"/>
              <a:t>2</a:t>
            </a:r>
            <a:r>
              <a:rPr lang="zh-CN" altLang="en-US" dirty="0"/>
              <a:t>、通过任务调度器实现定时于周末执行的任务</a:t>
            </a:r>
          </a:p>
        </p:txBody>
      </p:sp>
    </p:spTree>
    <p:extLst>
      <p:ext uri="{BB962C8B-B14F-4D97-AF65-F5344CB8AC3E}">
        <p14:creationId xmlns:p14="http://schemas.microsoft.com/office/powerpoint/2010/main" val="2653956124"/>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lstStyle/>
          <a:p>
            <a:r>
              <a:rPr lang="zh-CN" altLang="en-US" dirty="0"/>
              <a:t>线程与进程：</a:t>
            </a:r>
          </a:p>
        </p:txBody>
      </p:sp>
      <p:sp>
        <p:nvSpPr>
          <p:cNvPr id="10" name="椭圆 9"/>
          <p:cNvSpPr/>
          <p:nvPr/>
        </p:nvSpPr>
        <p:spPr>
          <a:xfrm>
            <a:off x="5005123" y="1961003"/>
            <a:ext cx="1599089" cy="1357671"/>
          </a:xfrm>
          <a:prstGeom prst="ellipse">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进程</a:t>
            </a:r>
          </a:p>
        </p:txBody>
      </p:sp>
      <p:sp>
        <p:nvSpPr>
          <p:cNvPr id="17" name="椭圆 16"/>
          <p:cNvSpPr>
            <a:spLocks noChangeAspect="1"/>
          </p:cNvSpPr>
          <p:nvPr/>
        </p:nvSpPr>
        <p:spPr>
          <a:xfrm>
            <a:off x="4997936" y="4032991"/>
            <a:ext cx="1598535" cy="1357200"/>
          </a:xfrm>
          <a:prstGeom prst="ellipse">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线程</a:t>
            </a:r>
          </a:p>
        </p:txBody>
      </p:sp>
      <p:sp>
        <p:nvSpPr>
          <p:cNvPr id="18" name="任意多边形 17"/>
          <p:cNvSpPr/>
          <p:nvPr/>
        </p:nvSpPr>
        <p:spPr bwMode="auto">
          <a:xfrm>
            <a:off x="1404992" y="1961003"/>
            <a:ext cx="3640138" cy="1285876"/>
          </a:xfrm>
          <a:custGeom>
            <a:avLst/>
            <a:gdLst>
              <a:gd name="connsiteX0" fmla="*/ 3246560 w 3640138"/>
              <a:gd name="connsiteY0" fmla="*/ 0 h 1285876"/>
              <a:gd name="connsiteX1" fmla="*/ 3640138 w 3640138"/>
              <a:gd name="connsiteY1" fmla="*/ 642939 h 1285876"/>
              <a:gd name="connsiteX2" fmla="*/ 3246560 w 3640138"/>
              <a:gd name="connsiteY2" fmla="*/ 1285876 h 1285876"/>
              <a:gd name="connsiteX3" fmla="*/ 3246560 w 3640138"/>
              <a:gd name="connsiteY3" fmla="*/ 1224643 h 1285876"/>
              <a:gd name="connsiteX4" fmla="*/ 2705467 w 3640138"/>
              <a:gd name="connsiteY4" fmla="*/ 1224643 h 1285876"/>
              <a:gd name="connsiteX5" fmla="*/ 1893827 w 3640138"/>
              <a:gd name="connsiteY5" fmla="*/ 1224643 h 1285876"/>
              <a:gd name="connsiteX6" fmla="*/ 0 w 3640138"/>
              <a:gd name="connsiteY6" fmla="*/ 1224643 h 1285876"/>
              <a:gd name="connsiteX7" fmla="*/ 0 w 3640138"/>
              <a:gd name="connsiteY7" fmla="*/ 1030741 h 1285876"/>
              <a:gd name="connsiteX8" fmla="*/ 0 w 3640138"/>
              <a:gd name="connsiteY8" fmla="*/ 739888 h 1285876"/>
              <a:gd name="connsiteX9" fmla="*/ 0 w 3640138"/>
              <a:gd name="connsiteY9" fmla="*/ 61232 h 1285876"/>
              <a:gd name="connsiteX10" fmla="*/ 1893827 w 3640138"/>
              <a:gd name="connsiteY10" fmla="*/ 61232 h 1285876"/>
              <a:gd name="connsiteX11" fmla="*/ 2705467 w 3640138"/>
              <a:gd name="connsiteY11" fmla="*/ 61232 h 1285876"/>
              <a:gd name="connsiteX12" fmla="*/ 3246560 w 3640138"/>
              <a:gd name="connsiteY12" fmla="*/ 61232 h 128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138" h="1285876">
                <a:moveTo>
                  <a:pt x="3246560" y="0"/>
                </a:moveTo>
                <a:lnTo>
                  <a:pt x="3640138" y="642939"/>
                </a:lnTo>
                <a:lnTo>
                  <a:pt x="3246560" y="1285876"/>
                </a:lnTo>
                <a:lnTo>
                  <a:pt x="3246560" y="1224643"/>
                </a:lnTo>
                <a:lnTo>
                  <a:pt x="2705467" y="1224643"/>
                </a:lnTo>
                <a:lnTo>
                  <a:pt x="1893827" y="1224643"/>
                </a:lnTo>
                <a:lnTo>
                  <a:pt x="0" y="1224643"/>
                </a:lnTo>
                <a:lnTo>
                  <a:pt x="0" y="1030741"/>
                </a:lnTo>
                <a:lnTo>
                  <a:pt x="0" y="739888"/>
                </a:lnTo>
                <a:lnTo>
                  <a:pt x="0" y="61232"/>
                </a:lnTo>
                <a:lnTo>
                  <a:pt x="1893827" y="61232"/>
                </a:lnTo>
                <a:lnTo>
                  <a:pt x="2705467" y="61232"/>
                </a:lnTo>
                <a:lnTo>
                  <a:pt x="3246560" y="61232"/>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系统运行程序的基本单位</a:t>
            </a:r>
          </a:p>
        </p:txBody>
      </p:sp>
      <p:sp>
        <p:nvSpPr>
          <p:cNvPr id="19" name="任意多边形 18"/>
          <p:cNvSpPr/>
          <p:nvPr/>
        </p:nvSpPr>
        <p:spPr bwMode="auto">
          <a:xfrm flipH="1">
            <a:off x="6596471" y="1961003"/>
            <a:ext cx="3929092" cy="1285875"/>
          </a:xfrm>
          <a:custGeom>
            <a:avLst/>
            <a:gdLst>
              <a:gd name="connsiteX0" fmla="*/ 3504271 w 3929092"/>
              <a:gd name="connsiteY0" fmla="*/ 0 h 1285875"/>
              <a:gd name="connsiteX1" fmla="*/ 3504271 w 3929092"/>
              <a:gd name="connsiteY1" fmla="*/ 61232 h 1285875"/>
              <a:gd name="connsiteX2" fmla="*/ 2920226 w 3929092"/>
              <a:gd name="connsiteY2" fmla="*/ 61232 h 1285875"/>
              <a:gd name="connsiteX3" fmla="*/ 2044158 w 3929092"/>
              <a:gd name="connsiteY3" fmla="*/ 61232 h 1285875"/>
              <a:gd name="connsiteX4" fmla="*/ 0 w 3929092"/>
              <a:gd name="connsiteY4" fmla="*/ 61232 h 1285875"/>
              <a:gd name="connsiteX5" fmla="*/ 0 w 3929092"/>
              <a:gd name="connsiteY5" fmla="*/ 739888 h 1285875"/>
              <a:gd name="connsiteX6" fmla="*/ 0 w 3929092"/>
              <a:gd name="connsiteY6" fmla="*/ 1030741 h 1285875"/>
              <a:gd name="connsiteX7" fmla="*/ 0 w 3929092"/>
              <a:gd name="connsiteY7" fmla="*/ 1224643 h 1285875"/>
              <a:gd name="connsiteX8" fmla="*/ 2044158 w 3929092"/>
              <a:gd name="connsiteY8" fmla="*/ 1224643 h 1285875"/>
              <a:gd name="connsiteX9" fmla="*/ 2920226 w 3929092"/>
              <a:gd name="connsiteY9" fmla="*/ 1224643 h 1285875"/>
              <a:gd name="connsiteX10" fmla="*/ 3504271 w 3929092"/>
              <a:gd name="connsiteY10" fmla="*/ 1224643 h 1285875"/>
              <a:gd name="connsiteX11" fmla="*/ 3504271 w 3929092"/>
              <a:gd name="connsiteY11" fmla="*/ 1285875 h 1285875"/>
              <a:gd name="connsiteX12" fmla="*/ 3929092 w 3929092"/>
              <a:gd name="connsiteY12" fmla="*/ 642938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9092" h="1285875">
                <a:moveTo>
                  <a:pt x="3504271" y="0"/>
                </a:moveTo>
                <a:lnTo>
                  <a:pt x="3504271" y="61232"/>
                </a:lnTo>
                <a:lnTo>
                  <a:pt x="2920226" y="61232"/>
                </a:lnTo>
                <a:lnTo>
                  <a:pt x="2044158" y="61232"/>
                </a:lnTo>
                <a:lnTo>
                  <a:pt x="0" y="61232"/>
                </a:lnTo>
                <a:lnTo>
                  <a:pt x="0" y="739888"/>
                </a:lnTo>
                <a:lnTo>
                  <a:pt x="0" y="1030741"/>
                </a:lnTo>
                <a:lnTo>
                  <a:pt x="0" y="1224643"/>
                </a:lnTo>
                <a:lnTo>
                  <a:pt x="2044158" y="1224643"/>
                </a:lnTo>
                <a:lnTo>
                  <a:pt x="2920226" y="1224643"/>
                </a:lnTo>
                <a:lnTo>
                  <a:pt x="3504271" y="1224643"/>
                </a:lnTo>
                <a:lnTo>
                  <a:pt x="3504271" y="1285875"/>
                </a:lnTo>
                <a:lnTo>
                  <a:pt x="3929092" y="642938"/>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2000" dirty="0">
                <a:latin typeface="微软雅黑" panose="020B0503020204020204" pitchFamily="34" charset="-122"/>
                <a:ea typeface="微软雅黑" panose="020B0503020204020204" pitchFamily="34" charset="-122"/>
              </a:rPr>
              <a:t>有独立的内存空间和系统资源</a:t>
            </a:r>
          </a:p>
        </p:txBody>
      </p:sp>
      <p:sp>
        <p:nvSpPr>
          <p:cNvPr id="20" name="任意多边形 19"/>
          <p:cNvSpPr/>
          <p:nvPr/>
        </p:nvSpPr>
        <p:spPr bwMode="auto">
          <a:xfrm>
            <a:off x="1404992" y="4068653"/>
            <a:ext cx="3640138" cy="1285876"/>
          </a:xfrm>
          <a:custGeom>
            <a:avLst/>
            <a:gdLst>
              <a:gd name="connsiteX0" fmla="*/ 3246560 w 3640138"/>
              <a:gd name="connsiteY0" fmla="*/ 0 h 1285876"/>
              <a:gd name="connsiteX1" fmla="*/ 3640138 w 3640138"/>
              <a:gd name="connsiteY1" fmla="*/ 642939 h 1285876"/>
              <a:gd name="connsiteX2" fmla="*/ 3246560 w 3640138"/>
              <a:gd name="connsiteY2" fmla="*/ 1285876 h 1285876"/>
              <a:gd name="connsiteX3" fmla="*/ 3246560 w 3640138"/>
              <a:gd name="connsiteY3" fmla="*/ 1224644 h 1285876"/>
              <a:gd name="connsiteX4" fmla="*/ 2705467 w 3640138"/>
              <a:gd name="connsiteY4" fmla="*/ 1224644 h 1285876"/>
              <a:gd name="connsiteX5" fmla="*/ 1893827 w 3640138"/>
              <a:gd name="connsiteY5" fmla="*/ 1224644 h 1285876"/>
              <a:gd name="connsiteX6" fmla="*/ 0 w 3640138"/>
              <a:gd name="connsiteY6" fmla="*/ 1224644 h 1285876"/>
              <a:gd name="connsiteX7" fmla="*/ 0 w 3640138"/>
              <a:gd name="connsiteY7" fmla="*/ 1030742 h 1285876"/>
              <a:gd name="connsiteX8" fmla="*/ 0 w 3640138"/>
              <a:gd name="connsiteY8" fmla="*/ 739889 h 1285876"/>
              <a:gd name="connsiteX9" fmla="*/ 0 w 3640138"/>
              <a:gd name="connsiteY9" fmla="*/ 61233 h 1285876"/>
              <a:gd name="connsiteX10" fmla="*/ 1893827 w 3640138"/>
              <a:gd name="connsiteY10" fmla="*/ 61233 h 1285876"/>
              <a:gd name="connsiteX11" fmla="*/ 2705467 w 3640138"/>
              <a:gd name="connsiteY11" fmla="*/ 61233 h 1285876"/>
              <a:gd name="connsiteX12" fmla="*/ 3246560 w 3640138"/>
              <a:gd name="connsiteY12" fmla="*/ 61233 h 128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0138" h="1285876">
                <a:moveTo>
                  <a:pt x="3246560" y="0"/>
                </a:moveTo>
                <a:lnTo>
                  <a:pt x="3640138" y="642939"/>
                </a:lnTo>
                <a:lnTo>
                  <a:pt x="3246560" y="1285876"/>
                </a:lnTo>
                <a:lnTo>
                  <a:pt x="3246560" y="1224644"/>
                </a:lnTo>
                <a:lnTo>
                  <a:pt x="2705467" y="1224644"/>
                </a:lnTo>
                <a:lnTo>
                  <a:pt x="1893827" y="1224644"/>
                </a:lnTo>
                <a:lnTo>
                  <a:pt x="0" y="1224644"/>
                </a:lnTo>
                <a:lnTo>
                  <a:pt x="0" y="1030742"/>
                </a:lnTo>
                <a:lnTo>
                  <a:pt x="0" y="739889"/>
                </a:lnTo>
                <a:lnTo>
                  <a:pt x="0" y="61233"/>
                </a:lnTo>
                <a:lnTo>
                  <a:pt x="1893827" y="61233"/>
                </a:lnTo>
                <a:lnTo>
                  <a:pt x="2705467" y="61233"/>
                </a:lnTo>
                <a:lnTo>
                  <a:pt x="3246560" y="61233"/>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进程中执行运算的最小单位</a:t>
            </a:r>
          </a:p>
        </p:txBody>
      </p:sp>
      <p:sp>
        <p:nvSpPr>
          <p:cNvPr id="22" name="任意多边形 21"/>
          <p:cNvSpPr/>
          <p:nvPr/>
        </p:nvSpPr>
        <p:spPr bwMode="auto">
          <a:xfrm flipH="1">
            <a:off x="6596471" y="4056717"/>
            <a:ext cx="3929092" cy="1285875"/>
          </a:xfrm>
          <a:custGeom>
            <a:avLst/>
            <a:gdLst>
              <a:gd name="connsiteX0" fmla="*/ 3504271 w 3929092"/>
              <a:gd name="connsiteY0" fmla="*/ 0 h 1285875"/>
              <a:gd name="connsiteX1" fmla="*/ 3504271 w 3929092"/>
              <a:gd name="connsiteY1" fmla="*/ 61232 h 1285875"/>
              <a:gd name="connsiteX2" fmla="*/ 2920226 w 3929092"/>
              <a:gd name="connsiteY2" fmla="*/ 61232 h 1285875"/>
              <a:gd name="connsiteX3" fmla="*/ 2044158 w 3929092"/>
              <a:gd name="connsiteY3" fmla="*/ 61232 h 1285875"/>
              <a:gd name="connsiteX4" fmla="*/ 0 w 3929092"/>
              <a:gd name="connsiteY4" fmla="*/ 61232 h 1285875"/>
              <a:gd name="connsiteX5" fmla="*/ 0 w 3929092"/>
              <a:gd name="connsiteY5" fmla="*/ 739888 h 1285875"/>
              <a:gd name="connsiteX6" fmla="*/ 0 w 3929092"/>
              <a:gd name="connsiteY6" fmla="*/ 1030741 h 1285875"/>
              <a:gd name="connsiteX7" fmla="*/ 0 w 3929092"/>
              <a:gd name="connsiteY7" fmla="*/ 1224643 h 1285875"/>
              <a:gd name="connsiteX8" fmla="*/ 2044158 w 3929092"/>
              <a:gd name="connsiteY8" fmla="*/ 1224643 h 1285875"/>
              <a:gd name="connsiteX9" fmla="*/ 2920226 w 3929092"/>
              <a:gd name="connsiteY9" fmla="*/ 1224643 h 1285875"/>
              <a:gd name="connsiteX10" fmla="*/ 3504271 w 3929092"/>
              <a:gd name="connsiteY10" fmla="*/ 1224643 h 1285875"/>
              <a:gd name="connsiteX11" fmla="*/ 3504271 w 3929092"/>
              <a:gd name="connsiteY11" fmla="*/ 1285875 h 1285875"/>
              <a:gd name="connsiteX12" fmla="*/ 3929092 w 3929092"/>
              <a:gd name="connsiteY12" fmla="*/ 642938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9092" h="1285875">
                <a:moveTo>
                  <a:pt x="3504271" y="0"/>
                </a:moveTo>
                <a:lnTo>
                  <a:pt x="3504271" y="61232"/>
                </a:lnTo>
                <a:lnTo>
                  <a:pt x="2920226" y="61232"/>
                </a:lnTo>
                <a:lnTo>
                  <a:pt x="2044158" y="61232"/>
                </a:lnTo>
                <a:lnTo>
                  <a:pt x="0" y="61232"/>
                </a:lnTo>
                <a:lnTo>
                  <a:pt x="0" y="739888"/>
                </a:lnTo>
                <a:lnTo>
                  <a:pt x="0" y="1030741"/>
                </a:lnTo>
                <a:lnTo>
                  <a:pt x="0" y="1224643"/>
                </a:lnTo>
                <a:lnTo>
                  <a:pt x="2044158" y="1224643"/>
                </a:lnTo>
                <a:lnTo>
                  <a:pt x="2920226" y="1224643"/>
                </a:lnTo>
                <a:lnTo>
                  <a:pt x="3504271" y="1224643"/>
                </a:lnTo>
                <a:lnTo>
                  <a:pt x="3504271" y="1285875"/>
                </a:lnTo>
                <a:lnTo>
                  <a:pt x="3929092" y="642938"/>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zh-CN" altLang="en-US" sz="2000" dirty="0">
                <a:latin typeface="微软雅黑" panose="020B0503020204020204" pitchFamily="34" charset="-122"/>
                <a:ea typeface="微软雅黑" panose="020B0503020204020204" pitchFamily="34" charset="-122"/>
              </a:rPr>
              <a:t>处理器分配给线程</a:t>
            </a:r>
            <a:endParaRPr lang="en-US" altLang="zh-CN" sz="2000" dirty="0">
              <a:latin typeface="微软雅黑" panose="020B0503020204020204" pitchFamily="34" charset="-122"/>
              <a:ea typeface="微软雅黑" panose="020B0503020204020204" pitchFamily="34" charset="-122"/>
            </a:endParaRPr>
          </a:p>
          <a:p>
            <a:pPr marL="0" lvl="2" algn="ctr"/>
            <a:r>
              <a:rPr lang="zh-CN" altLang="en-US" sz="2000" dirty="0">
                <a:latin typeface="微软雅黑" panose="020B0503020204020204" pitchFamily="34" charset="-122"/>
                <a:ea typeface="微软雅黑" panose="020B0503020204020204" pitchFamily="34" charset="-122"/>
              </a:rPr>
              <a:t>真正在处理器上运行的是线程</a:t>
            </a:r>
          </a:p>
        </p:txBody>
      </p:sp>
    </p:spTree>
    <p:extLst>
      <p:ext uri="{BB962C8B-B14F-4D97-AF65-F5344CB8AC3E}">
        <p14:creationId xmlns:p14="http://schemas.microsoft.com/office/powerpoint/2010/main" val="306715012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normAutofit/>
          </a:bodyPr>
          <a:lstStyle/>
          <a:p>
            <a:r>
              <a:rPr lang="zh-CN" altLang="en-US" dirty="0"/>
              <a:t>多线程优点：</a:t>
            </a:r>
          </a:p>
          <a:p>
            <a:pPr lvl="1"/>
            <a:r>
              <a:rPr lang="zh-CN" altLang="en-US" dirty="0"/>
              <a:t>可以更好的实现并行</a:t>
            </a:r>
          </a:p>
          <a:p>
            <a:pPr lvl="1"/>
            <a:r>
              <a:rPr lang="zh-CN" altLang="en-US" dirty="0"/>
              <a:t>恰当地使用线程时，可以降低开发和维护的开销，并且能够提高复杂应用的性能。</a:t>
            </a:r>
          </a:p>
          <a:p>
            <a:pPr lvl="1"/>
            <a:r>
              <a:rPr lang="en-US" altLang="zh-CN" dirty="0"/>
              <a:t>CPU</a:t>
            </a:r>
            <a:r>
              <a:rPr lang="zh-CN" altLang="en-US" dirty="0"/>
              <a:t>在线程之间开关时的开销远比进程要少得多。因开关线程都在同一地址空间内，只需要修改线程控制表或队列，不涉及地址空间和其他工作。</a:t>
            </a:r>
          </a:p>
          <a:p>
            <a:pPr lvl="1"/>
            <a:r>
              <a:rPr lang="zh-CN" altLang="en-US" dirty="0"/>
              <a:t>创建和撤销线程的开销较之进程要少。</a:t>
            </a:r>
          </a:p>
        </p:txBody>
      </p:sp>
    </p:spTree>
    <p:extLst>
      <p:ext uri="{BB962C8B-B14F-4D97-AF65-F5344CB8AC3E}">
        <p14:creationId xmlns:p14="http://schemas.microsoft.com/office/powerpoint/2010/main" val="223294395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lstStyle/>
          <a:p>
            <a:r>
              <a:rPr lang="zh-CN" altLang="en-US" dirty="0"/>
              <a:t>想象一下现在的软件应用中没有多线程特性，世界将会怎样？</a:t>
            </a:r>
          </a:p>
        </p:txBody>
      </p:sp>
      <p:grpSp>
        <p:nvGrpSpPr>
          <p:cNvPr id="6" name="组合 5"/>
          <p:cNvGrpSpPr/>
          <p:nvPr/>
        </p:nvGrpSpPr>
        <p:grpSpPr>
          <a:xfrm>
            <a:off x="228660" y="1783220"/>
            <a:ext cx="7410450" cy="4867275"/>
            <a:chOff x="518626" y="1893578"/>
            <a:chExt cx="7410450" cy="4867275"/>
          </a:xfrm>
        </p:grpSpPr>
        <p:pic>
          <p:nvPicPr>
            <p:cNvPr id="5" name="图片 4"/>
            <p:cNvPicPr>
              <a:picLocks noChangeAspect="1"/>
            </p:cNvPicPr>
            <p:nvPr/>
          </p:nvPicPr>
          <p:blipFill>
            <a:blip r:embed="rId2"/>
            <a:stretch>
              <a:fillRect/>
            </a:stretch>
          </p:blipFill>
          <p:spPr>
            <a:xfrm>
              <a:off x="518626" y="1893578"/>
              <a:ext cx="7410450" cy="4867275"/>
            </a:xfrm>
            <a:prstGeom prst="rect">
              <a:avLst/>
            </a:prstGeom>
            <a:blipFill>
              <a:blip r:embed="rId3"/>
              <a:stretch>
                <a:fillRect/>
              </a:stretch>
            </a:blipFill>
            <a:ln w="101600">
              <a:solidFill>
                <a:srgbClr val="339933">
                  <a:alpha val="96000"/>
                </a:srgbClr>
              </a:solidFill>
            </a:ln>
          </p:spPr>
        </p:pic>
        <p:pic>
          <p:nvPicPr>
            <p:cNvPr id="4098" name="Picture 2" descr="https://timgsa.baidu.com/timg?image&amp;quality=80&amp;size=b9999_10000&amp;sec=1489416442549&amp;di=832084305618b3987eea8704b8e153e0&amp;imgtype=0&amp;src=http%3A%2F%2Fwww.xitongzhijia.net%2Fuploads%2Fallimg%2F111102%2F9_111102160157_1.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071" t="29561" r="16102" b="51901"/>
            <a:stretch/>
          </p:blipFill>
          <p:spPr bwMode="auto">
            <a:xfrm>
              <a:off x="3435575" y="4804253"/>
              <a:ext cx="758053" cy="521938"/>
            </a:xfrm>
            <a:prstGeom prst="rect">
              <a:avLst/>
            </a:prstGeom>
            <a:noFill/>
            <a:ln w="101600">
              <a:noFill/>
            </a:ln>
          </p:spPr>
        </p:pic>
      </p:grpSp>
      <p:pic>
        <p:nvPicPr>
          <p:cNvPr id="7" name="图片 6"/>
          <p:cNvPicPr>
            <a:picLocks noChangeAspect="1"/>
          </p:cNvPicPr>
          <p:nvPr/>
        </p:nvPicPr>
        <p:blipFill>
          <a:blip r:embed="rId5"/>
          <a:stretch>
            <a:fillRect/>
          </a:stretch>
        </p:blipFill>
        <p:spPr>
          <a:xfrm>
            <a:off x="3697396" y="2609591"/>
            <a:ext cx="1295400" cy="942975"/>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5453787" y="2609591"/>
            <a:ext cx="1295400" cy="942975"/>
          </a:xfrm>
          <a:prstGeom prst="rect">
            <a:avLst/>
          </a:prstGeom>
          <a:blipFill>
            <a:blip r:embed="rId3"/>
            <a:stretch>
              <a:fillRect/>
            </a:stretch>
          </a:blipFill>
          <a:ln w="101600">
            <a:solidFill>
              <a:srgbClr val="339933">
                <a:alpha val="96000"/>
              </a:srgbClr>
            </a:solidFill>
          </a:ln>
        </p:spPr>
      </p:pic>
      <p:pic>
        <p:nvPicPr>
          <p:cNvPr id="9" name="图片 8"/>
          <p:cNvPicPr>
            <a:picLocks noChangeAspect="1"/>
          </p:cNvPicPr>
          <p:nvPr/>
        </p:nvPicPr>
        <p:blipFill>
          <a:blip r:embed="rId5"/>
          <a:stretch>
            <a:fillRect/>
          </a:stretch>
        </p:blipFill>
        <p:spPr>
          <a:xfrm>
            <a:off x="7210177" y="2609591"/>
            <a:ext cx="1295400" cy="942975"/>
          </a:xfrm>
          <a:prstGeom prst="rect">
            <a:avLst/>
          </a:prstGeom>
          <a:blipFill>
            <a:blip r:embed="rId3"/>
            <a:stretch>
              <a:fillRect/>
            </a:stretch>
          </a:blipFill>
          <a:ln w="101600">
            <a:solidFill>
              <a:srgbClr val="339933">
                <a:alpha val="96000"/>
              </a:srgbClr>
            </a:solidFill>
          </a:ln>
        </p:spPr>
      </p:pic>
      <p:pic>
        <p:nvPicPr>
          <p:cNvPr id="10" name="图片 9"/>
          <p:cNvPicPr>
            <a:picLocks noChangeAspect="1"/>
          </p:cNvPicPr>
          <p:nvPr/>
        </p:nvPicPr>
        <p:blipFill>
          <a:blip r:embed="rId6"/>
          <a:stretch>
            <a:fillRect/>
          </a:stretch>
        </p:blipFill>
        <p:spPr>
          <a:xfrm>
            <a:off x="8933022" y="1891608"/>
            <a:ext cx="2819400" cy="3324225"/>
          </a:xfrm>
          <a:prstGeom prst="rect">
            <a:avLst/>
          </a:prstGeom>
          <a:blipFill>
            <a:blip r:embed="rId3"/>
            <a:stretch>
              <a:fillRect/>
            </a:stretch>
          </a:blipFill>
          <a:ln w="101600">
            <a:solidFill>
              <a:srgbClr val="339933">
                <a:alpha val="96000"/>
              </a:srgbClr>
            </a:solidFill>
          </a:ln>
        </p:spPr>
      </p:pic>
      <p:sp>
        <p:nvSpPr>
          <p:cNvPr id="12" name="矩形 11"/>
          <p:cNvSpPr/>
          <p:nvPr/>
        </p:nvSpPr>
        <p:spPr>
          <a:xfrm>
            <a:off x="3515711" y="2191407"/>
            <a:ext cx="5191093" cy="174997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V="1">
            <a:off x="2803171" y="3349913"/>
            <a:ext cx="866467" cy="74272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Line 20"/>
          <p:cNvSpPr>
            <a:spLocks noChangeShapeType="1"/>
          </p:cNvSpPr>
          <p:nvPr/>
        </p:nvSpPr>
        <p:spPr bwMode="auto">
          <a:xfrm>
            <a:off x="4807478" y="3094364"/>
            <a:ext cx="973154"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a:off x="6504899" y="3094364"/>
            <a:ext cx="973154"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a:off x="8259355" y="3109196"/>
            <a:ext cx="1042300" cy="49240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文本框 16"/>
          <p:cNvSpPr txBox="1"/>
          <p:nvPr/>
        </p:nvSpPr>
        <p:spPr>
          <a:xfrm>
            <a:off x="4023265" y="3693841"/>
            <a:ext cx="4149692" cy="646331"/>
          </a:xfrm>
          <a:prstGeom prst="rect">
            <a:avLst/>
          </a:prstGeom>
          <a:solidFill>
            <a:schemeClr val="bg1"/>
          </a:solidFill>
          <a:ln>
            <a:solidFill>
              <a:srgbClr val="C00000"/>
            </a:solid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我一直在拖动鼠标，可惜你看不见（只有一个线程，不能运算和渲染同时执行）</a:t>
            </a:r>
          </a:p>
        </p:txBody>
      </p:sp>
      <p:sp>
        <p:nvSpPr>
          <p:cNvPr id="18" name="文本框 17"/>
          <p:cNvSpPr txBox="1"/>
          <p:nvPr/>
        </p:nvSpPr>
        <p:spPr>
          <a:xfrm>
            <a:off x="9212436" y="5277646"/>
            <a:ext cx="2200034"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处理后的大小、位置、效果基本靠猜</a:t>
            </a:r>
          </a:p>
        </p:txBody>
      </p:sp>
    </p:spTree>
    <p:extLst>
      <p:ext uri="{BB962C8B-B14F-4D97-AF65-F5344CB8AC3E}">
        <p14:creationId xmlns:p14="http://schemas.microsoft.com/office/powerpoint/2010/main" val="9446855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r>
              <a:rPr lang="zh-CN" altLang="en-US" dirty="0"/>
              <a:t>如果没有多线程的支持，是否对之前我们讲授过的一些</a:t>
            </a:r>
            <a:r>
              <a:rPr lang="en-US" altLang="zh-CN" dirty="0"/>
              <a:t>Java</a:t>
            </a:r>
            <a:r>
              <a:rPr lang="zh-CN" altLang="en-US" dirty="0"/>
              <a:t>特性产生影响？</a:t>
            </a:r>
          </a:p>
        </p:txBody>
      </p:sp>
    </p:spTree>
    <p:extLst>
      <p:ext uri="{BB962C8B-B14F-4D97-AF65-F5344CB8AC3E}">
        <p14:creationId xmlns:p14="http://schemas.microsoft.com/office/powerpoint/2010/main" val="120159807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：为什么要进行多线程编程</a:t>
            </a:r>
          </a:p>
        </p:txBody>
      </p:sp>
      <p:sp>
        <p:nvSpPr>
          <p:cNvPr id="3" name="内容占位符 2"/>
          <p:cNvSpPr>
            <a:spLocks noGrp="1"/>
          </p:cNvSpPr>
          <p:nvPr>
            <p:ph idx="1"/>
          </p:nvPr>
        </p:nvSpPr>
        <p:spPr/>
        <p:txBody>
          <a:bodyPr/>
          <a:lstStyle/>
          <a:p>
            <a:r>
              <a:rPr lang="zh-CN" altLang="en-US" dirty="0"/>
              <a:t>对于以前讲授的垃圾回收机制而言，没有多线程的支持，就会导致一场悲剧，垃圾回收过程将会使所有的业务操作挂起：</a:t>
            </a:r>
          </a:p>
        </p:txBody>
      </p:sp>
      <p:sp>
        <p:nvSpPr>
          <p:cNvPr id="5" name="椭圆 4"/>
          <p:cNvSpPr/>
          <p:nvPr/>
        </p:nvSpPr>
        <p:spPr>
          <a:xfrm>
            <a:off x="2838936" y="2402998"/>
            <a:ext cx="3823122" cy="3823122"/>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2463379" y="3990803"/>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a:off x="6297779" y="3957579"/>
            <a:ext cx="751114" cy="647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28771" y="3852894"/>
            <a:ext cx="4317558"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机动车道是我们的，非机动车也是我们的，如果有需要，绿化带也是我们的</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solidFill>
                  <a:srgbClr val="C00000"/>
                </a:solidFill>
                <a:latin typeface="微软雅黑" panose="020B0503020204020204" pitchFamily="34" charset="-122"/>
                <a:ea typeface="微软雅黑" panose="020B0503020204020204" pitchFamily="34" charset="-122"/>
              </a:rPr>
              <a:t>谁都别想过</a:t>
            </a:r>
          </a:p>
        </p:txBody>
      </p:sp>
    </p:spTree>
    <p:extLst>
      <p:ext uri="{BB962C8B-B14F-4D97-AF65-F5344CB8AC3E}">
        <p14:creationId xmlns:p14="http://schemas.microsoft.com/office/powerpoint/2010/main" val="22409159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a:t>本章内容：共</a:t>
            </a:r>
            <a:r>
              <a:rPr lang="en-US" altLang="zh-CN" dirty="0"/>
              <a:t>7</a:t>
            </a:r>
            <a:r>
              <a:rPr lang="zh-CN" altLang="en-US" dirty="0"/>
              <a:t>小节，</a:t>
            </a:r>
            <a:r>
              <a:rPr lang="en-US" altLang="zh-CN" dirty="0"/>
              <a:t>32</a:t>
            </a:r>
            <a:r>
              <a:rPr lang="zh-CN" altLang="en-US" dirty="0"/>
              <a:t>个知识点</a:t>
            </a:r>
          </a:p>
        </p:txBody>
      </p:sp>
      <p:sp>
        <p:nvSpPr>
          <p:cNvPr id="3" name="内容占位符 2"/>
          <p:cNvSpPr>
            <a:spLocks noGrp="1"/>
          </p:cNvSpPr>
          <p:nvPr>
            <p:ph idx="1"/>
          </p:nvPr>
        </p:nvSpPr>
        <p:spPr>
          <a:xfrm>
            <a:off x="838200" y="1168400"/>
            <a:ext cx="10515600" cy="4555067"/>
          </a:xfrm>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1</a:t>
            </a:r>
            <a:r>
              <a:rPr lang="zh-CN" altLang="en-US" dirty="0">
                <a:solidFill>
                  <a:schemeClr val="tx1">
                    <a:lumMod val="75000"/>
                    <a:lumOff val="25000"/>
                  </a:schemeClr>
                </a:solidFill>
              </a:rPr>
              <a:t>节：基本概念</a:t>
            </a:r>
          </a:p>
          <a:p>
            <a:r>
              <a:rPr lang="zh-CN" altLang="en-US" dirty="0">
                <a:solidFill>
                  <a:schemeClr val="tx1">
                    <a:lumMod val="75000"/>
                    <a:lumOff val="25000"/>
                  </a:schemeClr>
                </a:solidFill>
              </a:rPr>
              <a:t>第</a:t>
            </a:r>
            <a:r>
              <a:rPr lang="en-US" altLang="zh-CN" dirty="0">
                <a:solidFill>
                  <a:schemeClr val="tx1">
                    <a:lumMod val="75000"/>
                    <a:lumOff val="25000"/>
                  </a:schemeClr>
                </a:solidFill>
              </a:rPr>
              <a:t>2</a:t>
            </a:r>
            <a:r>
              <a:rPr lang="zh-CN" altLang="en-US" dirty="0">
                <a:solidFill>
                  <a:schemeClr val="tx1">
                    <a:lumMod val="75000"/>
                    <a:lumOff val="25000"/>
                  </a:schemeClr>
                </a:solidFill>
              </a:rPr>
              <a:t>节：线程创建与调度</a:t>
            </a:r>
          </a:p>
          <a:p>
            <a:r>
              <a:rPr lang="zh-CN" altLang="en-US" dirty="0">
                <a:solidFill>
                  <a:schemeClr val="tx1">
                    <a:lumMod val="75000"/>
                    <a:lumOff val="25000"/>
                  </a:schemeClr>
                </a:solidFill>
              </a:rPr>
              <a:t>第</a:t>
            </a:r>
            <a:r>
              <a:rPr lang="en-US" altLang="zh-CN" dirty="0">
                <a:solidFill>
                  <a:schemeClr val="tx1">
                    <a:lumMod val="75000"/>
                    <a:lumOff val="25000"/>
                  </a:schemeClr>
                </a:solidFill>
              </a:rPr>
              <a:t>3</a:t>
            </a:r>
            <a:r>
              <a:rPr lang="zh-CN" altLang="en-US" dirty="0">
                <a:solidFill>
                  <a:schemeClr val="tx1">
                    <a:lumMod val="75000"/>
                    <a:lumOff val="25000"/>
                  </a:schemeClr>
                </a:solidFill>
              </a:rPr>
              <a:t>节：线程同步</a:t>
            </a:r>
          </a:p>
          <a:p>
            <a:r>
              <a:rPr lang="zh-CN" altLang="en-US" dirty="0">
                <a:solidFill>
                  <a:schemeClr val="tx1">
                    <a:lumMod val="75000"/>
                    <a:lumOff val="25000"/>
                  </a:schemeClr>
                </a:solidFill>
              </a:rPr>
              <a:t>第</a:t>
            </a:r>
            <a:r>
              <a:rPr lang="en-US" altLang="zh-CN" dirty="0">
                <a:solidFill>
                  <a:schemeClr val="tx1">
                    <a:lumMod val="75000"/>
                    <a:lumOff val="25000"/>
                  </a:schemeClr>
                </a:solidFill>
              </a:rPr>
              <a:t>4</a:t>
            </a:r>
            <a:r>
              <a:rPr lang="zh-CN" altLang="en-US" dirty="0">
                <a:solidFill>
                  <a:schemeClr val="tx1">
                    <a:lumMod val="75000"/>
                    <a:lumOff val="25000"/>
                  </a:schemeClr>
                </a:solidFill>
              </a:rPr>
              <a:t>节：线程间通讯</a:t>
            </a:r>
          </a:p>
          <a:p>
            <a:r>
              <a:rPr lang="zh-CN" altLang="en-US" dirty="0">
                <a:solidFill>
                  <a:schemeClr val="tx1">
                    <a:lumMod val="75000"/>
                    <a:lumOff val="25000"/>
                  </a:schemeClr>
                </a:solidFill>
              </a:rPr>
              <a:t>第</a:t>
            </a:r>
            <a:r>
              <a:rPr lang="en-US" altLang="zh-CN" dirty="0">
                <a:solidFill>
                  <a:schemeClr val="tx1">
                    <a:lumMod val="75000"/>
                    <a:lumOff val="25000"/>
                  </a:schemeClr>
                </a:solidFill>
              </a:rPr>
              <a:t>5</a:t>
            </a:r>
            <a:r>
              <a:rPr lang="zh-CN" altLang="en-US" dirty="0">
                <a:solidFill>
                  <a:schemeClr val="tx1">
                    <a:lumMod val="75000"/>
                    <a:lumOff val="25000"/>
                  </a:schemeClr>
                </a:solidFill>
              </a:rPr>
              <a:t>节：任务调度</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lstStyle/>
          <a:p>
            <a:r>
              <a:rPr lang="en-US" altLang="zh-CN" dirty="0"/>
              <a:t>Java</a:t>
            </a:r>
            <a:r>
              <a:rPr lang="zh-CN" altLang="en-US" dirty="0"/>
              <a:t>在</a:t>
            </a:r>
            <a:r>
              <a:rPr lang="zh-CN" altLang="en-US" b="1" dirty="0">
                <a:solidFill>
                  <a:srgbClr val="AE0B0B"/>
                </a:solidFill>
              </a:rPr>
              <a:t>语言级</a:t>
            </a:r>
            <a:r>
              <a:rPr lang="zh-CN" altLang="en-US" dirty="0"/>
              <a:t>提供了对多线程程序设计的支持</a:t>
            </a:r>
            <a:endParaRPr lang="en-US" altLang="zh-CN" dirty="0"/>
          </a:p>
          <a:p>
            <a:r>
              <a:rPr lang="zh-CN" altLang="en-US" dirty="0"/>
              <a:t>多线程操作会增加程序的执行效率。各线程之间切换执行，时间比较短，看似是多线程同时运行，但对于执行者</a:t>
            </a:r>
            <a:r>
              <a:rPr lang="en-US" altLang="zh-CN" dirty="0"/>
              <a:t>CPU</a:t>
            </a:r>
            <a:r>
              <a:rPr lang="zh-CN" altLang="en-US" dirty="0"/>
              <a:t>来说，某一个时刻只有一个线程在运行</a:t>
            </a:r>
            <a:endParaRPr lang="en-US" altLang="zh-CN" dirty="0"/>
          </a:p>
          <a:p>
            <a:endParaRPr lang="zh-CN" altLang="en-US" dirty="0"/>
          </a:p>
        </p:txBody>
      </p:sp>
    </p:spTree>
    <p:extLst>
      <p:ext uri="{BB962C8B-B14F-4D97-AF65-F5344CB8AC3E}">
        <p14:creationId xmlns:p14="http://schemas.microsoft.com/office/powerpoint/2010/main" val="39055219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4" name="内容占位符 3"/>
          <p:cNvSpPr>
            <a:spLocks noGrp="1"/>
          </p:cNvSpPr>
          <p:nvPr>
            <p:ph idx="1"/>
          </p:nvPr>
        </p:nvSpPr>
        <p:spPr/>
        <p:txBody>
          <a:bodyPr/>
          <a:lstStyle/>
          <a:p>
            <a:r>
              <a:rPr lang="zh-CN" altLang="en-US" dirty="0"/>
              <a:t>线程模型</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5123" y="602468"/>
            <a:ext cx="2426937" cy="1215494"/>
          </a:xfrm>
          <a:prstGeom prst="rect">
            <a:avLst/>
          </a:prstGeom>
        </p:spPr>
      </p:pic>
      <p:pic>
        <p:nvPicPr>
          <p:cNvPr id="6150" name="Picture 6" descr="https://timgsa.baidu.com/timg?image&amp;quality=80&amp;size=b9999_10000&amp;sec=1489457340132&amp;di=eb5998813a37a6f6dafb0ed728857733&amp;imgtype=0&amp;src=http%3A%2F%2Fcms.csdnimg.cn%2Farticle%2F201409%2F11%2F5410e8cdd3f00.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525" t="21607" r="35107" b="18229"/>
          <a:stretch/>
        </p:blipFill>
        <p:spPr bwMode="auto">
          <a:xfrm>
            <a:off x="6588498" y="1240890"/>
            <a:ext cx="2448604" cy="5729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imgsa.baidu.com/timg?image&amp;quality=80&amp;size=b9999_10000&amp;sec=1489457240585&amp;di=37f46a6db5dca2148c3c560d10b82986&amp;imgtype=0&amp;src=http%3A%2F%2Fimg0w.pconline.com.cn%2Fpconline%2F1410%2F23%2Fspcgroup%2Fwidth_640%2Cqua_30%2F5614556_0523812f485a4e9ea693384199821b04.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6945" y="389970"/>
            <a:ext cx="1561572" cy="1561572"/>
          </a:xfrm>
          <a:prstGeom prst="rect">
            <a:avLst/>
          </a:prstGeom>
          <a:noFill/>
          <a:extLst>
            <a:ext uri="{909E8E84-426E-40DD-AFC4-6F175D3DCCD1}">
              <a14:hiddenFill xmlns:a14="http://schemas.microsoft.com/office/drawing/2010/main">
                <a:solidFill>
                  <a:srgbClr val="FFFFFF"/>
                </a:solidFill>
              </a14:hiddenFill>
            </a:ext>
          </a:extLst>
        </p:spPr>
      </p:pic>
      <p:sp>
        <p:nvSpPr>
          <p:cNvPr id="10" name="Line 20"/>
          <p:cNvSpPr>
            <a:spLocks noChangeShapeType="1"/>
          </p:cNvSpPr>
          <p:nvPr/>
        </p:nvSpPr>
        <p:spPr bwMode="auto">
          <a:xfrm flipV="1">
            <a:off x="0" y="1951820"/>
            <a:ext cx="12192000" cy="0"/>
          </a:xfrm>
          <a:prstGeom prst="line">
            <a:avLst/>
          </a:prstGeom>
          <a:ln w="50800">
            <a:solidFill>
              <a:srgbClr val="00B050"/>
            </a:solidFill>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圆角矩形 10"/>
          <p:cNvSpPr/>
          <p:nvPr/>
        </p:nvSpPr>
        <p:spPr>
          <a:xfrm>
            <a:off x="3079309" y="2131756"/>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607088" y="1497670"/>
            <a:ext cx="2200034"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Java</a:t>
            </a:r>
            <a:r>
              <a:rPr lang="zh-CN" altLang="en-US" b="1" dirty="0">
                <a:solidFill>
                  <a:srgbClr val="C00000"/>
                </a:solidFill>
                <a:latin typeface="微软雅黑" panose="020B0503020204020204" pitchFamily="34" charset="-122"/>
                <a:ea typeface="微软雅黑" panose="020B0503020204020204" pitchFamily="34" charset="-122"/>
              </a:rPr>
              <a:t>线程</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818478" y="1497670"/>
            <a:ext cx="2402477"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操作系统</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处理器线程</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386945" y="212645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28" name="圆角矩形 27"/>
          <p:cNvSpPr/>
          <p:nvPr/>
        </p:nvSpPr>
        <p:spPr>
          <a:xfrm>
            <a:off x="3079309" y="259077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29" name="圆角矩形 28"/>
          <p:cNvSpPr/>
          <p:nvPr/>
        </p:nvSpPr>
        <p:spPr>
          <a:xfrm>
            <a:off x="8386945" y="2585467"/>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30" name="Line 20"/>
          <p:cNvSpPr>
            <a:spLocks noChangeShapeType="1"/>
          </p:cNvSpPr>
          <p:nvPr/>
        </p:nvSpPr>
        <p:spPr bwMode="auto">
          <a:xfrm>
            <a:off x="4129467" y="2261607"/>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1" name="Line 20"/>
          <p:cNvSpPr>
            <a:spLocks noChangeShapeType="1"/>
          </p:cNvSpPr>
          <p:nvPr/>
        </p:nvSpPr>
        <p:spPr bwMode="auto">
          <a:xfrm>
            <a:off x="4129467" y="2724250"/>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2" name="矩形 31"/>
          <p:cNvSpPr/>
          <p:nvPr/>
        </p:nvSpPr>
        <p:spPr>
          <a:xfrm>
            <a:off x="2841171" y="2000583"/>
            <a:ext cx="6662058" cy="102020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3079309" y="3231506"/>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34" name="圆角矩形 33"/>
          <p:cNvSpPr/>
          <p:nvPr/>
        </p:nvSpPr>
        <p:spPr>
          <a:xfrm>
            <a:off x="8386945" y="3406985"/>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35" name="圆角矩形 34"/>
          <p:cNvSpPr/>
          <p:nvPr/>
        </p:nvSpPr>
        <p:spPr>
          <a:xfrm>
            <a:off x="3079309" y="369052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37" name="Line 20"/>
          <p:cNvSpPr>
            <a:spLocks noChangeShapeType="1"/>
          </p:cNvSpPr>
          <p:nvPr/>
        </p:nvSpPr>
        <p:spPr bwMode="auto">
          <a:xfrm>
            <a:off x="4129467" y="3361356"/>
            <a:ext cx="4257478" cy="1661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8" name="Line 20"/>
          <p:cNvSpPr>
            <a:spLocks noChangeShapeType="1"/>
          </p:cNvSpPr>
          <p:nvPr/>
        </p:nvSpPr>
        <p:spPr bwMode="auto">
          <a:xfrm flipV="1">
            <a:off x="4129467" y="3607009"/>
            <a:ext cx="4257478" cy="21699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9" name="矩形 38"/>
          <p:cNvSpPr/>
          <p:nvPr/>
        </p:nvSpPr>
        <p:spPr>
          <a:xfrm>
            <a:off x="2841171" y="3100333"/>
            <a:ext cx="6662058" cy="102020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079309" y="433054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41" name="圆角矩形 40"/>
          <p:cNvSpPr/>
          <p:nvPr/>
        </p:nvSpPr>
        <p:spPr>
          <a:xfrm>
            <a:off x="8386945" y="4766103"/>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T1</a:t>
            </a:r>
            <a:endParaRPr lang="zh-CN" altLang="en-US" sz="2000" dirty="0">
              <a:latin typeface="微软雅黑" panose="020B0503020204020204" pitchFamily="34" charset="-122"/>
              <a:ea typeface="微软雅黑" panose="020B0503020204020204" pitchFamily="34" charset="-122"/>
            </a:endParaRPr>
          </a:p>
        </p:txBody>
      </p:sp>
      <p:sp>
        <p:nvSpPr>
          <p:cNvPr id="42" name="圆角矩形 41"/>
          <p:cNvSpPr/>
          <p:nvPr/>
        </p:nvSpPr>
        <p:spPr>
          <a:xfrm>
            <a:off x="3079309" y="4789557"/>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43" name="圆角矩形 42"/>
          <p:cNvSpPr/>
          <p:nvPr/>
        </p:nvSpPr>
        <p:spPr>
          <a:xfrm>
            <a:off x="8386945" y="5225120"/>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T2</a:t>
            </a:r>
            <a:endParaRPr lang="zh-CN" altLang="en-US" sz="2000" dirty="0">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a:off x="4129467" y="4460391"/>
            <a:ext cx="4257478" cy="32270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5" name="Line 20"/>
          <p:cNvSpPr>
            <a:spLocks noChangeShapeType="1"/>
          </p:cNvSpPr>
          <p:nvPr/>
        </p:nvSpPr>
        <p:spPr bwMode="auto">
          <a:xfrm>
            <a:off x="4129467" y="4923034"/>
            <a:ext cx="425747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46" name="圆角矩形 45"/>
          <p:cNvSpPr/>
          <p:nvPr/>
        </p:nvSpPr>
        <p:spPr>
          <a:xfrm>
            <a:off x="3079309" y="5289198"/>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T3</a:t>
            </a:r>
            <a:endParaRPr lang="zh-CN" altLang="en-US" sz="2000" dirty="0">
              <a:latin typeface="微软雅黑" panose="020B0503020204020204" pitchFamily="34" charset="-122"/>
              <a:ea typeface="微软雅黑" panose="020B0503020204020204" pitchFamily="34" charset="-122"/>
            </a:endParaRPr>
          </a:p>
        </p:txBody>
      </p:sp>
      <p:sp>
        <p:nvSpPr>
          <p:cNvPr id="47" name="圆角矩形 46"/>
          <p:cNvSpPr/>
          <p:nvPr/>
        </p:nvSpPr>
        <p:spPr>
          <a:xfrm>
            <a:off x="8386945" y="5724761"/>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T3</a:t>
            </a:r>
            <a:endParaRPr lang="zh-CN" altLang="en-US" sz="2000" dirty="0">
              <a:latin typeface="微软雅黑" panose="020B0503020204020204" pitchFamily="34" charset="-122"/>
              <a:ea typeface="微软雅黑" panose="020B0503020204020204" pitchFamily="34" charset="-122"/>
            </a:endParaRPr>
          </a:p>
        </p:txBody>
      </p:sp>
      <p:sp>
        <p:nvSpPr>
          <p:cNvPr id="48" name="圆角矩形 47"/>
          <p:cNvSpPr/>
          <p:nvPr/>
        </p:nvSpPr>
        <p:spPr>
          <a:xfrm>
            <a:off x="3079309" y="5748215"/>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T4</a:t>
            </a:r>
            <a:endParaRPr lang="zh-CN" altLang="en-US" sz="2000" dirty="0">
              <a:latin typeface="微软雅黑" panose="020B0503020204020204" pitchFamily="34" charset="-122"/>
              <a:ea typeface="微软雅黑" panose="020B0503020204020204" pitchFamily="34" charset="-122"/>
            </a:endParaRPr>
          </a:p>
        </p:txBody>
      </p:sp>
      <p:sp>
        <p:nvSpPr>
          <p:cNvPr id="50" name="Line 20"/>
          <p:cNvSpPr>
            <a:spLocks noChangeShapeType="1"/>
          </p:cNvSpPr>
          <p:nvPr/>
        </p:nvSpPr>
        <p:spPr bwMode="auto">
          <a:xfrm flipV="1">
            <a:off x="4129467" y="5048183"/>
            <a:ext cx="4257478" cy="37086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1" name="Line 20"/>
          <p:cNvSpPr>
            <a:spLocks noChangeShapeType="1"/>
          </p:cNvSpPr>
          <p:nvPr/>
        </p:nvSpPr>
        <p:spPr bwMode="auto">
          <a:xfrm flipV="1">
            <a:off x="4129467" y="5405684"/>
            <a:ext cx="4257478" cy="4760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2" name="圆角矩形 51"/>
          <p:cNvSpPr/>
          <p:nvPr/>
        </p:nvSpPr>
        <p:spPr>
          <a:xfrm>
            <a:off x="3079309" y="6243124"/>
            <a:ext cx="998563" cy="333869"/>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T5</a:t>
            </a:r>
            <a:endParaRPr lang="zh-CN" altLang="en-US" sz="2000" dirty="0">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flipV="1">
            <a:off x="4129467" y="5930732"/>
            <a:ext cx="4257478" cy="44586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55" name="矩形 54"/>
          <p:cNvSpPr/>
          <p:nvPr/>
        </p:nvSpPr>
        <p:spPr>
          <a:xfrm>
            <a:off x="2841171" y="4214055"/>
            <a:ext cx="6662058" cy="247577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9777" y="2370650"/>
            <a:ext cx="2200034"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1:1</a:t>
            </a:r>
            <a:r>
              <a:rPr lang="zh-CN" altLang="en-US" b="1" dirty="0">
                <a:solidFill>
                  <a:srgbClr val="C00000"/>
                </a:solidFill>
                <a:latin typeface="微软雅黑" panose="020B0503020204020204" pitchFamily="34" charset="-122"/>
                <a:ea typeface="微软雅黑" panose="020B0503020204020204" pitchFamily="34" charset="-122"/>
              </a:rPr>
              <a:t>内核线程模型</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7" name="右箭头 56"/>
          <p:cNvSpPr/>
          <p:nvPr/>
        </p:nvSpPr>
        <p:spPr>
          <a:xfrm>
            <a:off x="2313599" y="236353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503229" y="2226999"/>
            <a:ext cx="2200034"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a:t>
            </a:r>
            <a:r>
              <a:rPr lang="en-US" altLang="zh-CN" b="1" dirty="0">
                <a:solidFill>
                  <a:srgbClr val="C00000"/>
                </a:solidFill>
                <a:latin typeface="微软雅黑" panose="020B0503020204020204" pitchFamily="34" charset="-122"/>
                <a:ea typeface="微软雅黑" panose="020B0503020204020204" pitchFamily="34" charset="-122"/>
              </a:rPr>
              <a:t>Java</a:t>
            </a:r>
            <a:r>
              <a:rPr lang="zh-CN" altLang="en-US" b="1" dirty="0">
                <a:solidFill>
                  <a:srgbClr val="C00000"/>
                </a:solidFill>
                <a:latin typeface="微软雅黑" panose="020B0503020204020204" pitchFamily="34" charset="-122"/>
                <a:ea typeface="微软雅黑" panose="020B0503020204020204" pitchFamily="34" charset="-122"/>
              </a:rPr>
              <a:t>线程对应</a:t>
            </a:r>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a:t>
            </a:r>
            <a:r>
              <a:rPr lang="en-US" altLang="zh-CN" b="1" dirty="0">
                <a:solidFill>
                  <a:srgbClr val="C00000"/>
                </a:solidFill>
                <a:latin typeface="微软雅黑" panose="020B0503020204020204" pitchFamily="34" charset="-122"/>
                <a:ea typeface="微软雅黑" panose="020B0503020204020204" pitchFamily="34" charset="-122"/>
              </a:rPr>
              <a:t>OS/CPU</a:t>
            </a:r>
            <a:r>
              <a:rPr lang="zh-CN" altLang="en-US" b="1" dirty="0">
                <a:solidFill>
                  <a:srgbClr val="C00000"/>
                </a:solidFill>
                <a:latin typeface="微软雅黑" panose="020B0503020204020204" pitchFamily="34" charset="-122"/>
                <a:ea typeface="微软雅黑" panose="020B0503020204020204" pitchFamily="34" charset="-122"/>
              </a:rPr>
              <a:t>线程</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244016" y="5221018"/>
            <a:ext cx="2200034"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M:N</a:t>
            </a:r>
            <a:r>
              <a:rPr lang="zh-CN" altLang="en-US" b="1" dirty="0">
                <a:solidFill>
                  <a:srgbClr val="C00000"/>
                </a:solidFill>
                <a:latin typeface="微软雅黑" panose="020B0503020204020204" pitchFamily="34" charset="-122"/>
                <a:ea typeface="微软雅黑" panose="020B0503020204020204" pitchFamily="34" charset="-122"/>
              </a:rPr>
              <a:t>混合线程模型</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60" name="右箭头 59"/>
          <p:cNvSpPr/>
          <p:nvPr/>
        </p:nvSpPr>
        <p:spPr>
          <a:xfrm>
            <a:off x="2286241" y="519488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65690" y="3113196"/>
            <a:ext cx="2788738"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多个</a:t>
            </a:r>
            <a:r>
              <a:rPr lang="en-US" altLang="zh-CN" b="1" dirty="0">
                <a:solidFill>
                  <a:srgbClr val="C00000"/>
                </a:solidFill>
                <a:latin typeface="微软雅黑" panose="020B0503020204020204" pitchFamily="34" charset="-122"/>
                <a:ea typeface="微软雅黑" panose="020B0503020204020204" pitchFamily="34" charset="-122"/>
              </a:rPr>
              <a:t>Java</a:t>
            </a:r>
            <a:r>
              <a:rPr lang="zh-CN" altLang="en-US" b="1" dirty="0">
                <a:solidFill>
                  <a:srgbClr val="C00000"/>
                </a:solidFill>
                <a:latin typeface="微软雅黑" panose="020B0503020204020204" pitchFamily="34" charset="-122"/>
                <a:ea typeface="微软雅黑" panose="020B0503020204020204" pitchFamily="34" charset="-122"/>
              </a:rPr>
              <a:t>线程对应</a:t>
            </a:r>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a:t>
            </a:r>
            <a:r>
              <a:rPr lang="en-US" altLang="zh-CN" b="1" dirty="0">
                <a:solidFill>
                  <a:srgbClr val="C00000"/>
                </a:solidFill>
                <a:latin typeface="微软雅黑" panose="020B0503020204020204" pitchFamily="34" charset="-122"/>
                <a:ea typeface="微软雅黑" panose="020B0503020204020204" pitchFamily="34" charset="-122"/>
              </a:rPr>
              <a:t>OS/CPU</a:t>
            </a:r>
            <a:r>
              <a:rPr lang="zh-CN" altLang="en-US" b="1" dirty="0">
                <a:solidFill>
                  <a:srgbClr val="C00000"/>
                </a:solidFill>
                <a:latin typeface="微软雅黑" panose="020B0503020204020204" pitchFamily="34" charset="-122"/>
                <a:ea typeface="微软雅黑" panose="020B0503020204020204" pitchFamily="34" charset="-122"/>
              </a:rPr>
              <a:t>线程，可以在单线程系统中实现多线程</a:t>
            </a:r>
            <a:r>
              <a:rPr lang="en-US" altLang="zh-CN" b="1" dirty="0">
                <a:solidFill>
                  <a:srgbClr val="C00000"/>
                </a:solidFill>
                <a:latin typeface="微软雅黑" panose="020B0503020204020204" pitchFamily="34" charset="-122"/>
                <a:ea typeface="微软雅黑" panose="020B0503020204020204" pitchFamily="34" charset="-122"/>
              </a:rPr>
              <a:t>Java</a:t>
            </a:r>
            <a:r>
              <a:rPr lang="zh-CN" altLang="en-US" b="1" dirty="0">
                <a:solidFill>
                  <a:srgbClr val="C00000"/>
                </a:solidFill>
                <a:latin typeface="微软雅黑" panose="020B0503020204020204" pitchFamily="34" charset="-122"/>
                <a:ea typeface="微软雅黑" panose="020B0503020204020204" pitchFamily="34" charset="-122"/>
              </a:rPr>
              <a:t>应用</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62" name="Line 20"/>
          <p:cNvSpPr>
            <a:spLocks noChangeShapeType="1"/>
          </p:cNvSpPr>
          <p:nvPr/>
        </p:nvSpPr>
        <p:spPr bwMode="auto">
          <a:xfrm flipH="1" flipV="1">
            <a:off x="5661757" y="2791302"/>
            <a:ext cx="24728" cy="1682861"/>
          </a:xfrm>
          <a:prstGeom prst="line">
            <a:avLst/>
          </a:prstGeom>
          <a:ln w="508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63" name="Line 20"/>
          <p:cNvSpPr>
            <a:spLocks noChangeShapeType="1"/>
          </p:cNvSpPr>
          <p:nvPr/>
        </p:nvSpPr>
        <p:spPr bwMode="auto">
          <a:xfrm flipH="1" flipV="1">
            <a:off x="6092093" y="3788485"/>
            <a:ext cx="9940" cy="676459"/>
          </a:xfrm>
          <a:prstGeom prst="line">
            <a:avLst/>
          </a:prstGeom>
          <a:ln w="508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06202413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lstStyle/>
          <a:p>
            <a:r>
              <a:rPr lang="zh-CN" altLang="en-US" dirty="0"/>
              <a:t>在</a:t>
            </a:r>
            <a:r>
              <a:rPr lang="en-US" altLang="zh-CN" dirty="0"/>
              <a:t>JVM</a:t>
            </a:r>
            <a:r>
              <a:rPr lang="zh-CN" altLang="en-US" dirty="0"/>
              <a:t>规范里没有规定的线程实现模型，具体的</a:t>
            </a:r>
            <a:r>
              <a:rPr lang="en-US" altLang="zh-CN" dirty="0"/>
              <a:t>JVM</a:t>
            </a:r>
            <a:r>
              <a:rPr lang="zh-CN" altLang="en-US" dirty="0"/>
              <a:t>实现用</a:t>
            </a:r>
            <a:r>
              <a:rPr lang="en-US" altLang="zh-CN" b="1" dirty="0">
                <a:solidFill>
                  <a:srgbClr val="AE0B0B"/>
                </a:solidFill>
              </a:rPr>
              <a:t>1:1</a:t>
            </a:r>
            <a:r>
              <a:rPr lang="zh-CN" altLang="en-US" b="1" dirty="0">
                <a:solidFill>
                  <a:srgbClr val="AE0B0B"/>
                </a:solidFill>
              </a:rPr>
              <a:t>（内核线程）、</a:t>
            </a:r>
            <a:r>
              <a:rPr lang="en-US" altLang="zh-CN" b="1" dirty="0">
                <a:solidFill>
                  <a:srgbClr val="AE0B0B"/>
                </a:solidFill>
              </a:rPr>
              <a:t>N:1</a:t>
            </a:r>
            <a:r>
              <a:rPr lang="zh-CN" altLang="en-US" b="1" dirty="0">
                <a:solidFill>
                  <a:srgbClr val="AE0B0B"/>
                </a:solidFill>
              </a:rPr>
              <a:t>（用户态线程）、</a:t>
            </a:r>
            <a:r>
              <a:rPr lang="en-US" altLang="zh-CN" b="1" dirty="0">
                <a:solidFill>
                  <a:srgbClr val="AE0B0B"/>
                </a:solidFill>
              </a:rPr>
              <a:t>M:N</a:t>
            </a:r>
            <a:r>
              <a:rPr lang="zh-CN" altLang="en-US" b="1" dirty="0">
                <a:solidFill>
                  <a:srgbClr val="AE0B0B"/>
                </a:solidFill>
              </a:rPr>
              <a:t>（混合）</a:t>
            </a:r>
            <a:r>
              <a:rPr lang="zh-CN" altLang="en-US" dirty="0"/>
              <a:t>模型的任何一种都是允许的。</a:t>
            </a:r>
            <a:r>
              <a:rPr lang="en-US" altLang="zh-CN" dirty="0"/>
              <a:t>Java</a:t>
            </a:r>
            <a:r>
              <a:rPr lang="zh-CN" altLang="en-US" dirty="0"/>
              <a:t>并不暴露出不同线程模型的区别，上层应用是感知不到差异的，只是性能特性会不太一样</a:t>
            </a:r>
            <a:endParaRPr lang="en-US" altLang="zh-CN" dirty="0"/>
          </a:p>
          <a:p>
            <a:r>
              <a:rPr lang="en-US" altLang="zh-CN" dirty="0"/>
              <a:t>Java SE</a:t>
            </a:r>
            <a:r>
              <a:rPr lang="zh-CN" altLang="en-US" dirty="0"/>
              <a:t>最常用的</a:t>
            </a:r>
            <a:r>
              <a:rPr lang="en-US" altLang="zh-CN" dirty="0"/>
              <a:t>JVM</a:t>
            </a:r>
            <a:r>
              <a:rPr lang="zh-CN" altLang="en-US" dirty="0"/>
              <a:t>是</a:t>
            </a:r>
            <a:r>
              <a:rPr lang="en-US" altLang="zh-CN" dirty="0"/>
              <a:t>Oracle/Sun</a:t>
            </a:r>
            <a:r>
              <a:rPr lang="zh-CN" altLang="en-US" dirty="0"/>
              <a:t>研发的</a:t>
            </a:r>
            <a:r>
              <a:rPr lang="en-US" altLang="zh-CN" dirty="0" err="1"/>
              <a:t>HotSpot</a:t>
            </a:r>
            <a:r>
              <a:rPr lang="en-US" altLang="zh-CN" dirty="0"/>
              <a:t> VM</a:t>
            </a:r>
            <a:r>
              <a:rPr lang="zh-CN" altLang="en-US" dirty="0"/>
              <a:t>。在这个</a:t>
            </a:r>
            <a:r>
              <a:rPr lang="en-US" altLang="zh-CN" dirty="0"/>
              <a:t>JVM</a:t>
            </a:r>
            <a:r>
              <a:rPr lang="zh-CN" altLang="en-US" dirty="0"/>
              <a:t>的较新版本所支持的除了</a:t>
            </a:r>
            <a:r>
              <a:rPr lang="en-US" altLang="zh-CN" dirty="0"/>
              <a:t>Solaris</a:t>
            </a:r>
            <a:r>
              <a:rPr lang="zh-CN" altLang="en-US" dirty="0"/>
              <a:t>之外的平台上，它都是使用</a:t>
            </a:r>
            <a:r>
              <a:rPr lang="en-US" altLang="zh-CN" b="1" dirty="0">
                <a:solidFill>
                  <a:srgbClr val="AE0B0B"/>
                </a:solidFill>
              </a:rPr>
              <a:t>1:1</a:t>
            </a:r>
            <a:r>
              <a:rPr lang="zh-CN" altLang="en-US" dirty="0"/>
              <a:t>线程模型的，而在</a:t>
            </a:r>
            <a:r>
              <a:rPr lang="en-US" altLang="zh-CN" dirty="0"/>
              <a:t>Solaris</a:t>
            </a:r>
            <a:r>
              <a:rPr lang="zh-CN" altLang="en-US" dirty="0"/>
              <a:t>上，</a:t>
            </a:r>
            <a:r>
              <a:rPr lang="en-US" altLang="zh-CN" dirty="0" err="1"/>
              <a:t>HotSpot</a:t>
            </a:r>
            <a:r>
              <a:rPr lang="en-US" altLang="zh-CN" dirty="0"/>
              <a:t> VM</a:t>
            </a:r>
            <a:r>
              <a:rPr lang="zh-CN" altLang="en-US" dirty="0"/>
              <a:t>使用的是</a:t>
            </a:r>
            <a:r>
              <a:rPr lang="en-US" altLang="zh-CN" dirty="0"/>
              <a:t>M:N</a:t>
            </a:r>
            <a:r>
              <a:rPr lang="zh-CN" altLang="en-US" dirty="0"/>
              <a:t>和</a:t>
            </a:r>
            <a:r>
              <a:rPr lang="en-US" altLang="zh-CN" dirty="0"/>
              <a:t>1</a:t>
            </a:r>
            <a:r>
              <a:rPr lang="zh-CN" altLang="en-US" dirty="0"/>
              <a:t>：</a:t>
            </a:r>
            <a:r>
              <a:rPr lang="en-US" altLang="zh-CN" dirty="0"/>
              <a:t>1</a:t>
            </a:r>
            <a:r>
              <a:rPr lang="zh-CN" altLang="en-US" dirty="0"/>
              <a:t>两种模型，</a:t>
            </a:r>
            <a:r>
              <a:rPr lang="en-US" altLang="zh-CN" dirty="0"/>
              <a:t>1</a:t>
            </a:r>
            <a:r>
              <a:rPr lang="zh-CN" altLang="en-US" dirty="0"/>
              <a:t>：</a:t>
            </a:r>
            <a:r>
              <a:rPr lang="en-US" altLang="zh-CN" dirty="0"/>
              <a:t>1</a:t>
            </a:r>
            <a:r>
              <a:rPr lang="zh-CN" altLang="en-US" dirty="0"/>
              <a:t>是默认值</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94070520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normAutofit fontScale="92500" lnSpcReduction="20000"/>
          </a:bodyPr>
          <a:lstStyle/>
          <a:p>
            <a:r>
              <a:rPr lang="zh-CN" altLang="en-US" dirty="0"/>
              <a:t>语言级别支持</a:t>
            </a:r>
            <a:r>
              <a:rPr lang="en-US" altLang="zh-CN" dirty="0"/>
              <a:t>N</a:t>
            </a:r>
            <a:r>
              <a:rPr lang="zh-CN" altLang="en-US" dirty="0"/>
              <a:t>：</a:t>
            </a:r>
            <a:r>
              <a:rPr lang="en-US" altLang="zh-CN" dirty="0"/>
              <a:t>1</a:t>
            </a:r>
            <a:r>
              <a:rPr lang="zh-CN" altLang="en-US" dirty="0"/>
              <a:t>线程模型为能够为</a:t>
            </a:r>
            <a:r>
              <a:rPr lang="en-US" altLang="zh-CN" dirty="0"/>
              <a:t>Java</a:t>
            </a:r>
            <a:r>
              <a:rPr lang="zh-CN" altLang="en-US" dirty="0"/>
              <a:t>带来一个好处：能够在受限的单线程系统中支持多线程的</a:t>
            </a:r>
            <a:r>
              <a:rPr lang="en-US" altLang="zh-CN" dirty="0"/>
              <a:t>Java</a:t>
            </a:r>
            <a:r>
              <a:rPr lang="zh-CN" altLang="en-US" dirty="0"/>
              <a:t>应用，但是也会带来一些隐患：</a:t>
            </a:r>
            <a:endParaRPr lang="en-US" altLang="zh-CN" dirty="0"/>
          </a:p>
          <a:p>
            <a:pPr lvl="1"/>
            <a:r>
              <a:rPr lang="zh-CN" altLang="en-US" dirty="0"/>
              <a:t>只要一个应用线程产生了一次系统调用，比如</a:t>
            </a:r>
            <a:r>
              <a:rPr lang="en-US" altLang="zh-CN" dirty="0"/>
              <a:t>I/O</a:t>
            </a:r>
            <a:r>
              <a:rPr lang="zh-CN" altLang="en-US" dirty="0"/>
              <a:t>中断，那同一进程内的其他线程都会停止</a:t>
            </a:r>
            <a:endParaRPr lang="en-US" altLang="zh-CN" dirty="0"/>
          </a:p>
          <a:p>
            <a:pPr lvl="1"/>
            <a:r>
              <a:rPr lang="zh-CN" altLang="en-US" dirty="0"/>
              <a:t>不能利用多核，无法发挥多线程处理器优势</a:t>
            </a:r>
            <a:endParaRPr lang="en-US" altLang="zh-CN" dirty="0"/>
          </a:p>
          <a:p>
            <a:pPr marL="228600" lvl="1">
              <a:spcBef>
                <a:spcPts val="1000"/>
              </a:spcBef>
            </a:pPr>
            <a:r>
              <a:rPr lang="zh-CN" altLang="en-US" sz="2800" dirty="0"/>
              <a:t>一部分</a:t>
            </a:r>
            <a:r>
              <a:rPr lang="en-US" altLang="zh-CN" sz="2800" dirty="0"/>
              <a:t>JVM</a:t>
            </a:r>
            <a:r>
              <a:rPr lang="zh-CN" altLang="en-US" sz="2800" dirty="0"/>
              <a:t>采取了折中的处理办法：</a:t>
            </a:r>
            <a:endParaRPr lang="en-US" altLang="zh-CN" sz="2800" dirty="0"/>
          </a:p>
          <a:p>
            <a:pPr lvl="1"/>
            <a:r>
              <a:rPr lang="zh-CN" altLang="en-US" dirty="0"/>
              <a:t>用于</a:t>
            </a:r>
            <a:r>
              <a:rPr lang="en-US" altLang="zh-CN" dirty="0"/>
              <a:t>Java ME CLDC</a:t>
            </a:r>
            <a:r>
              <a:rPr lang="zh-CN" altLang="en-US" dirty="0"/>
              <a:t>的</a:t>
            </a:r>
            <a:r>
              <a:rPr lang="en-US" altLang="zh-CN" dirty="0"/>
              <a:t>CLDC </a:t>
            </a:r>
            <a:r>
              <a:rPr lang="en-US" altLang="zh-CN" dirty="0" err="1"/>
              <a:t>HotSpot</a:t>
            </a:r>
            <a:r>
              <a:rPr lang="en-US" altLang="zh-CN" dirty="0"/>
              <a:t> Implementation</a:t>
            </a:r>
            <a:r>
              <a:rPr lang="zh-CN" altLang="en-US" dirty="0"/>
              <a:t>（</a:t>
            </a:r>
            <a:r>
              <a:rPr lang="en-US" altLang="zh-CN" dirty="0"/>
              <a:t>CLDC-HI</a:t>
            </a:r>
            <a:r>
              <a:rPr lang="zh-CN" altLang="en-US" dirty="0"/>
              <a:t>）支持两种线程模型，默认使用</a:t>
            </a:r>
            <a:r>
              <a:rPr lang="en-US" altLang="zh-CN" dirty="0"/>
              <a:t>N:1</a:t>
            </a:r>
            <a:r>
              <a:rPr lang="zh-CN" altLang="en-US" dirty="0"/>
              <a:t>线程模型，所有</a:t>
            </a:r>
            <a:r>
              <a:rPr lang="en-US" altLang="zh-CN" dirty="0"/>
              <a:t>Java</a:t>
            </a:r>
            <a:r>
              <a:rPr lang="zh-CN" altLang="en-US" dirty="0"/>
              <a:t>线程都映射到一个内核线程上，是典型的用户态线程模型；它也可以使用一种特殊的混合模型，</a:t>
            </a:r>
            <a:r>
              <a:rPr lang="en-US" altLang="zh-CN" dirty="0"/>
              <a:t>Java</a:t>
            </a:r>
            <a:r>
              <a:rPr lang="zh-CN" altLang="en-US" dirty="0"/>
              <a:t>线程仍然全部映射到一个内核线程上，但当</a:t>
            </a:r>
            <a:r>
              <a:rPr lang="en-US" altLang="zh-CN" dirty="0"/>
              <a:t>Java</a:t>
            </a:r>
            <a:r>
              <a:rPr lang="zh-CN" altLang="en-US" dirty="0"/>
              <a:t>线程要执行一个阻塞调用时，</a:t>
            </a:r>
            <a:r>
              <a:rPr lang="en-US" altLang="zh-CN" dirty="0"/>
              <a:t>CLDC-HI</a:t>
            </a:r>
            <a:r>
              <a:rPr lang="zh-CN" altLang="en-US" dirty="0"/>
              <a:t>会为该调用单独启动一个内核线程，并且调度执行其它</a:t>
            </a:r>
            <a:r>
              <a:rPr lang="en-US" altLang="zh-CN" dirty="0"/>
              <a:t>Java</a:t>
            </a:r>
            <a:r>
              <a:rPr lang="zh-CN" altLang="en-US" dirty="0"/>
              <a:t>线程，等到那个阻塞调用完成之后再重新调度之前的</a:t>
            </a:r>
            <a:r>
              <a:rPr lang="en-US" altLang="zh-CN" dirty="0"/>
              <a:t>Java</a:t>
            </a:r>
            <a:r>
              <a:rPr lang="zh-CN" altLang="en-US" dirty="0"/>
              <a:t>线程继续执行</a:t>
            </a:r>
          </a:p>
        </p:txBody>
      </p:sp>
    </p:spTree>
    <p:extLst>
      <p:ext uri="{BB962C8B-B14F-4D97-AF65-F5344CB8AC3E}">
        <p14:creationId xmlns:p14="http://schemas.microsoft.com/office/powerpoint/2010/main" val="12377335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Java</a:t>
            </a:r>
            <a:r>
              <a:rPr lang="zh-CN" altLang="en-US" dirty="0"/>
              <a:t>在多线程应用中的优势</a:t>
            </a:r>
          </a:p>
        </p:txBody>
      </p:sp>
      <p:sp>
        <p:nvSpPr>
          <p:cNvPr id="3" name="内容占位符 2"/>
          <p:cNvSpPr>
            <a:spLocks noGrp="1"/>
          </p:cNvSpPr>
          <p:nvPr>
            <p:ph idx="1"/>
          </p:nvPr>
        </p:nvSpPr>
        <p:spPr/>
        <p:txBody>
          <a:bodyPr/>
          <a:lstStyle/>
          <a:p>
            <a:r>
              <a:rPr lang="en-US" altLang="zh-CN" dirty="0"/>
              <a:t>Java</a:t>
            </a:r>
            <a:r>
              <a:rPr lang="zh-CN" altLang="en-US" dirty="0"/>
              <a:t>对线程内置语言级别的支持是一把双刃剑。它通过提供语言和类库，以及一个规范的跨平台存储模型（这个规范的存储模型使得在</a:t>
            </a:r>
            <a:r>
              <a:rPr lang="en-US" altLang="zh-CN" dirty="0"/>
              <a:t>Java</a:t>
            </a:r>
            <a:r>
              <a:rPr lang="zh-CN" altLang="en-US" dirty="0"/>
              <a:t>中开发“一次开发随处运行</a:t>
            </a:r>
            <a:r>
              <a:rPr lang="en-US" altLang="zh-CN" dirty="0"/>
              <a:t>”</a:t>
            </a:r>
            <a:r>
              <a:rPr lang="zh-CN" altLang="en-US" dirty="0"/>
              <a:t>的并发程序成为可能），简化了并发应用的开发。这样做同时也提高了开发人员的门槛。</a:t>
            </a:r>
            <a:endParaRPr lang="en-US" altLang="zh-CN" dirty="0"/>
          </a:p>
          <a:p>
            <a:r>
              <a:rPr lang="zh-CN" altLang="en-US" dirty="0"/>
              <a:t>更多的程序需要使用多线程协作，曾几何时，当线程还十分深奥的时候，并发还是一个“高级”的话题，而现在，主流的开发人员</a:t>
            </a:r>
            <a:r>
              <a:rPr lang="zh-CN" altLang="en-US" b="1" dirty="0">
                <a:solidFill>
                  <a:srgbClr val="AE0B0B"/>
                </a:solidFill>
              </a:rPr>
              <a:t>都必须知道线程安全性的问题</a:t>
            </a:r>
          </a:p>
        </p:txBody>
      </p:sp>
    </p:spTree>
    <p:extLst>
      <p:ext uri="{BB962C8B-B14F-4D97-AF65-F5344CB8AC3E}">
        <p14:creationId xmlns:p14="http://schemas.microsoft.com/office/powerpoint/2010/main" val="227628795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Java</a:t>
            </a:r>
            <a:r>
              <a:rPr lang="zh-CN" altLang="en-US" dirty="0"/>
              <a:t>线程的生命周期</a:t>
            </a:r>
          </a:p>
        </p:txBody>
      </p:sp>
      <p:sp>
        <p:nvSpPr>
          <p:cNvPr id="3" name="内容占位符 2"/>
          <p:cNvSpPr>
            <a:spLocks noGrp="1"/>
          </p:cNvSpPr>
          <p:nvPr>
            <p:ph idx="1"/>
          </p:nvPr>
        </p:nvSpPr>
        <p:spPr/>
        <p:txBody>
          <a:bodyPr>
            <a:normAutofit fontScale="55000" lnSpcReduction="20000"/>
          </a:bodyPr>
          <a:lstStyle/>
          <a:p>
            <a:r>
              <a:rPr lang="en-US" altLang="zh-CN" dirty="0"/>
              <a:t>Java</a:t>
            </a:r>
            <a:r>
              <a:rPr lang="zh-CN" altLang="en-US" dirty="0"/>
              <a:t>中线程存在以下几种状态（后续将详细讲解对应代码）：</a:t>
            </a:r>
            <a:endParaRPr lang="en-US" altLang="zh-CN" dirty="0"/>
          </a:p>
          <a:p>
            <a:r>
              <a:rPr lang="zh-CN" altLang="en-US" b="1" dirty="0"/>
              <a:t>新线程：</a:t>
            </a:r>
            <a:endParaRPr lang="en-US" altLang="zh-CN" b="1" dirty="0"/>
          </a:p>
          <a:p>
            <a:pPr lvl="1"/>
            <a:r>
              <a:rPr lang="zh-CN" altLang="en-US" dirty="0"/>
              <a:t>当利用</a:t>
            </a:r>
            <a:r>
              <a:rPr lang="en-US" altLang="zh-CN" dirty="0"/>
              <a:t>new</a:t>
            </a:r>
            <a:r>
              <a:rPr lang="zh-CN" altLang="en-US" dirty="0"/>
              <a:t>关键字创建线程对象实例后，它仅仅作为一个对象实例存在， </a:t>
            </a:r>
            <a:r>
              <a:rPr lang="en-US" altLang="zh-CN" dirty="0"/>
              <a:t>JVM</a:t>
            </a:r>
            <a:r>
              <a:rPr lang="zh-CN" altLang="en-US" dirty="0"/>
              <a:t>没有为其分配</a:t>
            </a:r>
            <a:r>
              <a:rPr lang="en-US" altLang="zh-CN" dirty="0"/>
              <a:t>CPU</a:t>
            </a:r>
            <a:r>
              <a:rPr lang="zh-CN" altLang="en-US" dirty="0"/>
              <a:t>时间片和其他线程运行资源</a:t>
            </a:r>
          </a:p>
          <a:p>
            <a:r>
              <a:rPr lang="zh-CN" altLang="en-US" b="1" dirty="0"/>
              <a:t>就绪状态：</a:t>
            </a:r>
            <a:endParaRPr lang="en-US" altLang="zh-CN" b="1" dirty="0"/>
          </a:p>
          <a:p>
            <a:pPr lvl="1"/>
            <a:r>
              <a:rPr lang="zh-CN" altLang="en-US" dirty="0"/>
              <a:t>在处于创建状态的线程中调用</a:t>
            </a:r>
            <a:r>
              <a:rPr lang="en-US" altLang="zh-CN" dirty="0"/>
              <a:t>start</a:t>
            </a:r>
            <a:r>
              <a:rPr lang="zh-CN" altLang="en-US" dirty="0"/>
              <a:t>方法将线程的状态转换为就绪状态。这时，线程已经得到除</a:t>
            </a:r>
            <a:r>
              <a:rPr lang="en-US" altLang="zh-CN" dirty="0"/>
              <a:t>CPU</a:t>
            </a:r>
            <a:r>
              <a:rPr lang="zh-CN" altLang="en-US" dirty="0"/>
              <a:t>时间之外的其它系统资源，只等</a:t>
            </a:r>
            <a:r>
              <a:rPr lang="en-US" altLang="zh-CN" dirty="0"/>
              <a:t>JVM</a:t>
            </a:r>
            <a:r>
              <a:rPr lang="zh-CN" altLang="en-US" dirty="0"/>
              <a:t>的线程调度器按照线程的优先级对该线程进行调度，从而使该线程拥有能够获得</a:t>
            </a:r>
            <a:r>
              <a:rPr lang="en-US" altLang="zh-CN" dirty="0"/>
              <a:t>CPU</a:t>
            </a:r>
            <a:r>
              <a:rPr lang="zh-CN" altLang="en-US" dirty="0"/>
              <a:t>时间片的机会</a:t>
            </a:r>
          </a:p>
          <a:p>
            <a:r>
              <a:rPr lang="zh-CN" altLang="en-US" b="1" dirty="0"/>
              <a:t>运行状态</a:t>
            </a:r>
            <a:r>
              <a:rPr lang="en-US" altLang="zh-CN" b="1" dirty="0"/>
              <a:t>:</a:t>
            </a:r>
          </a:p>
          <a:p>
            <a:pPr lvl="1"/>
            <a:r>
              <a:rPr lang="zh-CN" altLang="en-US" dirty="0"/>
              <a:t>就绪态的线程获得</a:t>
            </a:r>
            <a:r>
              <a:rPr lang="en-US" altLang="zh-CN" dirty="0" err="1"/>
              <a:t>cpu</a:t>
            </a:r>
            <a:r>
              <a:rPr lang="zh-CN" altLang="en-US" dirty="0"/>
              <a:t>就进入运行态</a:t>
            </a:r>
          </a:p>
          <a:p>
            <a:r>
              <a:rPr lang="zh-CN" altLang="en-US" b="1" dirty="0"/>
              <a:t>等待</a:t>
            </a:r>
            <a:r>
              <a:rPr lang="en-US" altLang="zh-CN" b="1" dirty="0"/>
              <a:t>/</a:t>
            </a:r>
            <a:r>
              <a:rPr lang="zh-CN" altLang="en-US" b="1" dirty="0"/>
              <a:t>阻塞：</a:t>
            </a:r>
            <a:endParaRPr lang="en-US" altLang="zh-CN" b="1" dirty="0"/>
          </a:p>
          <a:p>
            <a:pPr lvl="1"/>
            <a:r>
              <a:rPr lang="zh-CN" altLang="en-US" dirty="0"/>
              <a:t>线程运行过程中被剥夺资源或者，等待某些事件就进入等待</a:t>
            </a:r>
            <a:r>
              <a:rPr lang="en-US" altLang="zh-CN" dirty="0"/>
              <a:t>/</a:t>
            </a:r>
            <a:r>
              <a:rPr lang="zh-CN" altLang="en-US" dirty="0"/>
              <a:t>阻塞状态， </a:t>
            </a:r>
            <a:r>
              <a:rPr lang="en-US" altLang="zh-CN" dirty="0"/>
              <a:t>suspend()</a:t>
            </a:r>
            <a:r>
              <a:rPr lang="zh-CN" altLang="en-US" dirty="0"/>
              <a:t>方法被调用 ， </a:t>
            </a:r>
            <a:r>
              <a:rPr lang="en-US" altLang="zh-CN" dirty="0"/>
              <a:t>sleep()</a:t>
            </a:r>
            <a:r>
              <a:rPr lang="zh-CN" altLang="en-US" dirty="0"/>
              <a:t>方法被调用，线程使用</a:t>
            </a:r>
            <a:r>
              <a:rPr lang="en-US" altLang="zh-CN" dirty="0"/>
              <a:t>wait()</a:t>
            </a:r>
            <a:r>
              <a:rPr lang="zh-CN" altLang="en-US" dirty="0"/>
              <a:t>来等待条件变量</a:t>
            </a:r>
            <a:r>
              <a:rPr lang="en-US" altLang="zh-CN" dirty="0"/>
              <a:t>;</a:t>
            </a:r>
            <a:r>
              <a:rPr lang="zh-CN" altLang="en-US" dirty="0"/>
              <a:t>线程处于</a:t>
            </a:r>
            <a:r>
              <a:rPr lang="en-US" altLang="zh-CN" dirty="0"/>
              <a:t>I/O</a:t>
            </a:r>
            <a:r>
              <a:rPr lang="zh-CN" altLang="en-US" dirty="0"/>
              <a:t>等待等，调用</a:t>
            </a:r>
            <a:r>
              <a:rPr lang="en-US" altLang="zh-CN" dirty="0"/>
              <a:t>suspend</a:t>
            </a:r>
            <a:r>
              <a:rPr lang="zh-CN" altLang="en-US" dirty="0"/>
              <a:t>方法将线程的状态转换为挂起状态。这时，线程将释放占用的所有资源，但是并不释放锁，所以容易引发死锁，直至应用程序调用</a:t>
            </a:r>
            <a:r>
              <a:rPr lang="en-US" altLang="zh-CN" dirty="0"/>
              <a:t>resume</a:t>
            </a:r>
            <a:r>
              <a:rPr lang="zh-CN" altLang="en-US" dirty="0"/>
              <a:t>方法恢复线程运行。等待事件结束或者得到足够的资源就进入就绪态</a:t>
            </a:r>
          </a:p>
          <a:p>
            <a:r>
              <a:rPr lang="zh-CN" altLang="en-US" b="1" dirty="0"/>
              <a:t>死亡状态：</a:t>
            </a:r>
            <a:endParaRPr lang="en-US" altLang="zh-CN" b="1" dirty="0"/>
          </a:p>
          <a:p>
            <a:pPr lvl="1"/>
            <a:r>
              <a:rPr lang="zh-CN" altLang="en-US" dirty="0"/>
              <a:t>当线程体运行结束或者调用线程对象的</a:t>
            </a:r>
            <a:r>
              <a:rPr lang="en-US" altLang="zh-CN" dirty="0"/>
              <a:t>stop</a:t>
            </a:r>
            <a:r>
              <a:rPr lang="zh-CN" altLang="en-US" dirty="0"/>
              <a:t>方法后线程将终止运行，由</a:t>
            </a:r>
            <a:r>
              <a:rPr lang="en-US" altLang="zh-CN" dirty="0"/>
              <a:t>JVM</a:t>
            </a:r>
            <a:r>
              <a:rPr lang="zh-CN" altLang="en-US" dirty="0"/>
              <a:t>收回线程占用的资源</a:t>
            </a:r>
          </a:p>
        </p:txBody>
      </p:sp>
    </p:spTree>
    <p:extLst>
      <p:ext uri="{BB962C8B-B14F-4D97-AF65-F5344CB8AC3E}">
        <p14:creationId xmlns:p14="http://schemas.microsoft.com/office/powerpoint/2010/main" val="253944862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a:t>Java</a:t>
            </a:r>
            <a:r>
              <a:rPr lang="zh-CN" altLang="en-US" dirty="0"/>
              <a:t>线程的生命周期</a:t>
            </a:r>
          </a:p>
        </p:txBody>
      </p:sp>
      <p:sp>
        <p:nvSpPr>
          <p:cNvPr id="3" name="内容占位符 2"/>
          <p:cNvSpPr>
            <a:spLocks noGrp="1"/>
          </p:cNvSpPr>
          <p:nvPr>
            <p:ph idx="1"/>
          </p:nvPr>
        </p:nvSpPr>
        <p:spPr/>
        <p:txBody>
          <a:bodyPr/>
          <a:lstStyle/>
          <a:p>
            <a:r>
              <a:rPr lang="en-US" altLang="zh-CN" dirty="0"/>
              <a:t>Java</a:t>
            </a:r>
            <a:r>
              <a:rPr lang="zh-CN" altLang="en-US" dirty="0"/>
              <a:t>中线程状态转换：</a:t>
            </a:r>
          </a:p>
        </p:txBody>
      </p:sp>
      <p:sp>
        <p:nvSpPr>
          <p:cNvPr id="5" name="椭圆 4"/>
          <p:cNvSpPr/>
          <p:nvPr/>
        </p:nvSpPr>
        <p:spPr>
          <a:xfrm>
            <a:off x="4654137" y="2104419"/>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等待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阻塞</a:t>
            </a:r>
          </a:p>
        </p:txBody>
      </p:sp>
      <p:sp>
        <p:nvSpPr>
          <p:cNvPr id="6" name="椭圆 5"/>
          <p:cNvSpPr/>
          <p:nvPr/>
        </p:nvSpPr>
        <p:spPr>
          <a:xfrm>
            <a:off x="73515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新线程</a:t>
            </a:r>
          </a:p>
        </p:txBody>
      </p:sp>
      <p:sp>
        <p:nvSpPr>
          <p:cNvPr id="7" name="椭圆 6"/>
          <p:cNvSpPr/>
          <p:nvPr/>
        </p:nvSpPr>
        <p:spPr>
          <a:xfrm>
            <a:off x="348589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就绪状态</a:t>
            </a:r>
          </a:p>
        </p:txBody>
      </p:sp>
      <p:sp>
        <p:nvSpPr>
          <p:cNvPr id="8" name="椭圆 7"/>
          <p:cNvSpPr/>
          <p:nvPr/>
        </p:nvSpPr>
        <p:spPr>
          <a:xfrm>
            <a:off x="623663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运行状态</a:t>
            </a:r>
          </a:p>
        </p:txBody>
      </p:sp>
      <p:sp>
        <p:nvSpPr>
          <p:cNvPr id="9" name="椭圆 8"/>
          <p:cNvSpPr/>
          <p:nvPr/>
        </p:nvSpPr>
        <p:spPr>
          <a:xfrm>
            <a:off x="8987375" y="3902560"/>
            <a:ext cx="2033752" cy="118241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结束</a:t>
            </a:r>
          </a:p>
        </p:txBody>
      </p:sp>
      <p:sp>
        <p:nvSpPr>
          <p:cNvPr id="10" name="Line 20"/>
          <p:cNvSpPr>
            <a:spLocks noChangeShapeType="1"/>
          </p:cNvSpPr>
          <p:nvPr/>
        </p:nvSpPr>
        <p:spPr bwMode="auto">
          <a:xfrm>
            <a:off x="2768907" y="4511572"/>
            <a:ext cx="71698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a:off x="5519647" y="4511572"/>
            <a:ext cx="716988" cy="0"/>
          </a:xfrm>
          <a:prstGeom prst="line">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a:off x="8270387" y="4511572"/>
            <a:ext cx="71698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flipH="1" flipV="1">
            <a:off x="6294637" y="3080966"/>
            <a:ext cx="990822" cy="821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Line 20"/>
          <p:cNvSpPr>
            <a:spLocks noChangeShapeType="1"/>
          </p:cNvSpPr>
          <p:nvPr/>
        </p:nvSpPr>
        <p:spPr bwMode="auto">
          <a:xfrm flipH="1">
            <a:off x="4245428" y="3080966"/>
            <a:ext cx="702129" cy="821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3348437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基本概念</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什么是进程，什么是线程，他们之间有什么关系？</a:t>
            </a:r>
            <a:endParaRPr lang="en-US" altLang="zh-CN" dirty="0"/>
          </a:p>
          <a:p>
            <a:r>
              <a:rPr lang="zh-CN" altLang="en-US" dirty="0"/>
              <a:t>多线程有什么好处？</a:t>
            </a:r>
            <a:endParaRPr lang="en-US" altLang="zh-CN" dirty="0"/>
          </a:p>
          <a:p>
            <a:r>
              <a:rPr lang="en-US" altLang="zh-CN" dirty="0"/>
              <a:t>Java</a:t>
            </a:r>
            <a:r>
              <a:rPr lang="zh-CN" altLang="en-US" dirty="0"/>
              <a:t>中的线程有几种状态？</a:t>
            </a:r>
            <a:endParaRPr lang="en-US" altLang="zh-CN" dirty="0"/>
          </a:p>
        </p:txBody>
      </p:sp>
    </p:spTree>
    <p:extLst>
      <p:ext uri="{BB962C8B-B14F-4D97-AF65-F5344CB8AC3E}">
        <p14:creationId xmlns:p14="http://schemas.microsoft.com/office/powerpoint/2010/main" val="224801016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基本概念</a:t>
            </a:r>
            <a:r>
              <a:rPr lang="en-US" altLang="zh-CN" dirty="0"/>
              <a:t>】</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进程是一个程序在其自身的地址空间中的一次执行活动。比如，打开一个记事本，就是调用了一个进程。进程是资源申请、调度和独立运行的单位，因此，它使用系统中的运行资源；而程序不能申请系统资源，一个程序可以对应多个进程，线程允许程序控制流的多重分支同时存在于一个进程</a:t>
            </a:r>
            <a:endParaRPr lang="en-US" altLang="zh-CN" dirty="0"/>
          </a:p>
          <a:p>
            <a:r>
              <a:rPr lang="zh-CN" altLang="en-US" dirty="0"/>
              <a:t>多线程优点：可以更好的实现并行，恰当地使用线程时，可以降低开发和维护的开销，并且能够提高复杂应用的性能。</a:t>
            </a:r>
            <a:r>
              <a:rPr lang="en-US" altLang="zh-CN" dirty="0"/>
              <a:t>CPU</a:t>
            </a:r>
            <a:r>
              <a:rPr lang="zh-CN" altLang="en-US" dirty="0"/>
              <a:t>在线程之间开关时的开销远比进程要少得多。因开关线程都在同一地址空间内，只需要修改线程控制表或队列，不涉及地址空间和其他工作。创建和撤销线程的开销较之进程要少</a:t>
            </a:r>
            <a:endParaRPr lang="en-US" altLang="zh-CN" dirty="0"/>
          </a:p>
          <a:p>
            <a:r>
              <a:rPr lang="en-US" altLang="zh-CN" dirty="0"/>
              <a:t>Java</a:t>
            </a:r>
            <a:r>
              <a:rPr lang="zh-CN" altLang="en-US" dirty="0"/>
              <a:t>中线程存在以下几种状态：新建状态，就绪状态，运行状态，等待</a:t>
            </a:r>
            <a:r>
              <a:rPr lang="en-US" altLang="zh-CN" dirty="0"/>
              <a:t>/</a:t>
            </a:r>
            <a:r>
              <a:rPr lang="zh-CN" altLang="en-US" dirty="0"/>
              <a:t>阻塞状态，死亡状态</a:t>
            </a:r>
            <a:endParaRPr lang="en-US" altLang="zh-CN" dirty="0"/>
          </a:p>
          <a:p>
            <a:endParaRPr lang="zh-CN" altLang="en-US" dirty="0"/>
          </a:p>
          <a:p>
            <a:endParaRPr lang="en-US" altLang="zh-CN" dirty="0"/>
          </a:p>
          <a:p>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70955902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节</a:t>
            </a:r>
            <a:r>
              <a:rPr lang="en-US" altLang="zh-CN" dirty="0"/>
              <a:t>【</a:t>
            </a:r>
            <a:r>
              <a:rPr lang="zh-CN" altLang="en-US" dirty="0"/>
              <a:t>创建与调度</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a:t>知识点</a:t>
            </a:r>
            <a:r>
              <a:rPr lang="en-US" altLang="zh-CN" dirty="0"/>
              <a:t>1</a:t>
            </a:r>
            <a:r>
              <a:rPr lang="zh-CN" altLang="en-US" dirty="0"/>
              <a:t>：</a:t>
            </a:r>
            <a:r>
              <a:rPr lang="en-US" altLang="zh-CN" dirty="0"/>
              <a:t>Thread</a:t>
            </a:r>
            <a:r>
              <a:rPr lang="zh-CN" altLang="en-US" dirty="0"/>
              <a:t>类</a:t>
            </a:r>
          </a:p>
          <a:p>
            <a:r>
              <a:rPr lang="zh-CN" altLang="en-US" dirty="0"/>
              <a:t>知识点</a:t>
            </a:r>
            <a:r>
              <a:rPr lang="en-US" altLang="zh-CN" dirty="0"/>
              <a:t>2</a:t>
            </a:r>
            <a:r>
              <a:rPr lang="zh-CN" altLang="en-US" dirty="0"/>
              <a:t>： </a:t>
            </a:r>
            <a:r>
              <a:rPr lang="en-US" altLang="zh-CN" dirty="0"/>
              <a:t>Runnable</a:t>
            </a:r>
            <a:r>
              <a:rPr lang="zh-CN" altLang="en-US" dirty="0"/>
              <a:t>接口</a:t>
            </a:r>
          </a:p>
          <a:p>
            <a:r>
              <a:rPr lang="zh-CN" altLang="en-US" dirty="0"/>
              <a:t>知识点</a:t>
            </a:r>
            <a:r>
              <a:rPr lang="en-US" altLang="zh-CN" dirty="0"/>
              <a:t>3</a:t>
            </a:r>
            <a:r>
              <a:rPr lang="zh-CN" altLang="en-US" dirty="0"/>
              <a:t>：线程启动和停止</a:t>
            </a:r>
          </a:p>
          <a:p>
            <a:r>
              <a:rPr lang="zh-CN" altLang="en-US" dirty="0"/>
              <a:t>知识点</a:t>
            </a:r>
            <a:r>
              <a:rPr lang="en-US" altLang="zh-CN" dirty="0"/>
              <a:t>4</a:t>
            </a:r>
            <a:r>
              <a:rPr lang="zh-CN" altLang="en-US" dirty="0"/>
              <a:t>：线程不同状态之间的转换</a:t>
            </a:r>
          </a:p>
          <a:p>
            <a:r>
              <a:rPr lang="zh-CN" altLang="en-US" dirty="0"/>
              <a:t>知识点</a:t>
            </a:r>
            <a:r>
              <a:rPr lang="en-US" altLang="zh-CN" dirty="0"/>
              <a:t>5</a:t>
            </a:r>
            <a:r>
              <a:rPr lang="zh-CN" altLang="en-US" dirty="0"/>
              <a:t>：守护线程</a:t>
            </a:r>
          </a:p>
          <a:p>
            <a:r>
              <a:rPr lang="zh-CN" altLang="en-US" dirty="0"/>
              <a:t>知识点</a:t>
            </a:r>
            <a:r>
              <a:rPr lang="en-US" altLang="zh-CN" dirty="0"/>
              <a:t>6</a:t>
            </a:r>
            <a:r>
              <a:rPr lang="zh-CN" altLang="en-US" dirty="0"/>
              <a:t>： 线程类重要方法的作用</a:t>
            </a:r>
          </a:p>
        </p:txBody>
      </p:sp>
    </p:spTree>
    <p:extLst>
      <p:ext uri="{BB962C8B-B14F-4D97-AF65-F5344CB8AC3E}">
        <p14:creationId xmlns:p14="http://schemas.microsoft.com/office/powerpoint/2010/main" val="10412402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本章目标</a:t>
            </a:r>
            <a:endParaRPr lang="en-US" dirty="0"/>
          </a:p>
        </p:txBody>
      </p:sp>
      <p:sp>
        <p:nvSpPr>
          <p:cNvPr id="3" name="Content Placeholder 2"/>
          <p:cNvSpPr>
            <a:spLocks noGrp="1"/>
          </p:cNvSpPr>
          <p:nvPr>
            <p:ph idx="1"/>
          </p:nvPr>
        </p:nvSpPr>
        <p:spPr>
          <a:xfrm>
            <a:off x="838200" y="982133"/>
            <a:ext cx="10515600" cy="5309130"/>
          </a:xfrm>
        </p:spPr>
        <p:txBody>
          <a:bodyPr>
            <a:normAutofit/>
          </a:bodyPr>
          <a:lstStyle/>
          <a:p>
            <a:r>
              <a:rPr lang="zh-CN" altLang="en-US" dirty="0"/>
              <a:t>掌握</a:t>
            </a:r>
            <a:r>
              <a:rPr lang="en-US" altLang="zh-CN" dirty="0"/>
              <a:t>Java</a:t>
            </a:r>
            <a:r>
              <a:rPr lang="zh-CN" altLang="en-US" dirty="0"/>
              <a:t>的多线程优势</a:t>
            </a:r>
            <a:endParaRPr lang="en-US" altLang="zh-CN" dirty="0"/>
          </a:p>
          <a:p>
            <a:r>
              <a:rPr lang="en-US" altLang="zh-CN" dirty="0"/>
              <a:t>Java</a:t>
            </a:r>
            <a:r>
              <a:rPr lang="zh-CN" altLang="en-US" dirty="0"/>
              <a:t>实现多线程的方式</a:t>
            </a:r>
            <a:endParaRPr lang="en-US" altLang="zh-CN" dirty="0"/>
          </a:p>
          <a:p>
            <a:r>
              <a:rPr lang="en-US" altLang="zh-CN" dirty="0"/>
              <a:t>Java</a:t>
            </a:r>
            <a:r>
              <a:rPr lang="zh-CN" altLang="en-US" dirty="0"/>
              <a:t>并发调度与同步</a:t>
            </a:r>
            <a:endParaRPr lang="en-US" altLang="zh-CN" dirty="0"/>
          </a:p>
          <a:p>
            <a:r>
              <a:rPr lang="en-US" altLang="zh-CN" dirty="0"/>
              <a:t>Java</a:t>
            </a:r>
            <a:r>
              <a:rPr lang="zh-CN" altLang="en-US" dirty="0"/>
              <a:t>提供的高级并发工具</a:t>
            </a:r>
            <a:endParaRPr lang="en-US" altLang="zh-CN" dirty="0"/>
          </a:p>
          <a:p>
            <a:r>
              <a:rPr lang="en-US" altLang="zh-CN" dirty="0"/>
              <a:t>Java</a:t>
            </a:r>
            <a:r>
              <a:rPr lang="zh-CN" altLang="en-US" dirty="0"/>
              <a:t>软件项目中的任务调度</a:t>
            </a:r>
            <a:endParaRPr lang="en-US" altLang="zh-CN" dirty="0"/>
          </a:p>
          <a:p>
            <a:endParaRPr lang="en-US"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zh-CN" altLang="en-US" dirty="0"/>
              <a:t>使用线程的步骤：</a:t>
            </a:r>
          </a:p>
        </p:txBody>
      </p:sp>
      <p:grpSp>
        <p:nvGrpSpPr>
          <p:cNvPr id="5" name="组合 4"/>
          <p:cNvGrpSpPr/>
          <p:nvPr/>
        </p:nvGrpSpPr>
        <p:grpSpPr>
          <a:xfrm>
            <a:off x="344308" y="1762132"/>
            <a:ext cx="11476594" cy="1118228"/>
            <a:chOff x="331376" y="2066932"/>
            <a:chExt cx="8065005" cy="785818"/>
          </a:xfrm>
        </p:grpSpPr>
        <p:sp>
          <p:nvSpPr>
            <p:cNvPr id="6" name="任意多边形 5"/>
            <p:cNvSpPr/>
            <p:nvPr/>
          </p:nvSpPr>
          <p:spPr>
            <a:xfrm>
              <a:off x="331376"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定义线程</a:t>
              </a:r>
            </a:p>
          </p:txBody>
        </p:sp>
        <p:sp>
          <p:nvSpPr>
            <p:cNvPr id="7" name="任意多边形 6"/>
            <p:cNvSpPr/>
            <p:nvPr/>
          </p:nvSpPr>
          <p:spPr>
            <a:xfrm>
              <a:off x="2293134"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创建线程对象</a:t>
              </a:r>
            </a:p>
          </p:txBody>
        </p:sp>
        <p:sp>
          <p:nvSpPr>
            <p:cNvPr id="8" name="任意多边形 7"/>
            <p:cNvSpPr/>
            <p:nvPr/>
          </p:nvSpPr>
          <p:spPr>
            <a:xfrm>
              <a:off x="4254892"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启动线程</a:t>
              </a:r>
            </a:p>
          </p:txBody>
        </p:sp>
        <p:sp>
          <p:nvSpPr>
            <p:cNvPr id="9" name="任意多边形 8"/>
            <p:cNvSpPr/>
            <p:nvPr/>
          </p:nvSpPr>
          <p:spPr>
            <a:xfrm>
              <a:off x="6216650" y="2066932"/>
              <a:ext cx="2179731" cy="785818"/>
            </a:xfrm>
            <a:custGeom>
              <a:avLst/>
              <a:gdLst>
                <a:gd name="connsiteX0" fmla="*/ 0 w 2179731"/>
                <a:gd name="connsiteY0" fmla="*/ 0 h 785818"/>
                <a:gd name="connsiteX1" fmla="*/ 1786822 w 2179731"/>
                <a:gd name="connsiteY1" fmla="*/ 0 h 785818"/>
                <a:gd name="connsiteX2" fmla="*/ 2179731 w 2179731"/>
                <a:gd name="connsiteY2" fmla="*/ 392909 h 785818"/>
                <a:gd name="connsiteX3" fmla="*/ 1786822 w 2179731"/>
                <a:gd name="connsiteY3" fmla="*/ 785818 h 785818"/>
                <a:gd name="connsiteX4" fmla="*/ 0 w 2179731"/>
                <a:gd name="connsiteY4" fmla="*/ 785818 h 785818"/>
                <a:gd name="connsiteX5" fmla="*/ 392909 w 2179731"/>
                <a:gd name="connsiteY5" fmla="*/ 392909 h 785818"/>
                <a:gd name="connsiteX6" fmla="*/ 0 w 2179731"/>
                <a:gd name="connsiteY6" fmla="*/ 0 h 7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731" h="785818">
                  <a:moveTo>
                    <a:pt x="0" y="0"/>
                  </a:moveTo>
                  <a:lnTo>
                    <a:pt x="1786822" y="0"/>
                  </a:lnTo>
                  <a:lnTo>
                    <a:pt x="2179731" y="392909"/>
                  </a:lnTo>
                  <a:lnTo>
                    <a:pt x="1786822" y="785818"/>
                  </a:lnTo>
                  <a:lnTo>
                    <a:pt x="0" y="785818"/>
                  </a:lnTo>
                  <a:lnTo>
                    <a:pt x="392909" y="392909"/>
                  </a:lnTo>
                  <a:lnTo>
                    <a:pt x="0" y="0"/>
                  </a:lnTo>
                  <a:close/>
                </a:path>
              </a:pathLst>
            </a:cu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终止线程</a:t>
              </a:r>
            </a:p>
          </p:txBody>
        </p:sp>
      </p:grpSp>
      <p:sp>
        <p:nvSpPr>
          <p:cNvPr id="10" name="文本框 9"/>
          <p:cNvSpPr txBox="1"/>
          <p:nvPr/>
        </p:nvSpPr>
        <p:spPr>
          <a:xfrm>
            <a:off x="795182" y="3408784"/>
            <a:ext cx="2200034"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按照语言要求编写不同的线程中需要执行的指令代码</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6200000">
            <a:off x="1587517" y="282549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79606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zh-CN" altLang="en-US" dirty="0"/>
              <a:t>对于</a:t>
            </a:r>
            <a:r>
              <a:rPr lang="en-US" altLang="zh-CN" dirty="0"/>
              <a:t>Java</a:t>
            </a:r>
            <a:r>
              <a:rPr lang="zh-CN" altLang="en-US" dirty="0"/>
              <a:t>而言，每一个独立的线程都是</a:t>
            </a:r>
            <a:r>
              <a:rPr lang="en-US" altLang="zh-CN" b="1" dirty="0" err="1">
                <a:solidFill>
                  <a:srgbClr val="AE0B0B"/>
                </a:solidFill>
              </a:rPr>
              <a:t>java.lang.Thread</a:t>
            </a:r>
            <a:r>
              <a:rPr lang="zh-CN" altLang="en-US" b="1" dirty="0">
                <a:solidFill>
                  <a:srgbClr val="AE0B0B"/>
                </a:solidFill>
              </a:rPr>
              <a:t>类的一个对象</a:t>
            </a:r>
            <a:r>
              <a:rPr lang="zh-CN" altLang="en-US" dirty="0"/>
              <a:t>，而线程中独立于其他线程所执行的指令代码由</a:t>
            </a:r>
            <a:r>
              <a:rPr lang="en-US" altLang="zh-CN" b="1" dirty="0">
                <a:solidFill>
                  <a:srgbClr val="AE0B0B"/>
                </a:solidFill>
              </a:rPr>
              <a:t>Thread</a:t>
            </a:r>
            <a:r>
              <a:rPr lang="zh-CN" altLang="en-US" b="1" dirty="0">
                <a:solidFill>
                  <a:srgbClr val="AE0B0B"/>
                </a:solidFill>
              </a:rPr>
              <a:t>类的</a:t>
            </a:r>
            <a:r>
              <a:rPr lang="en-US" altLang="zh-CN" b="1" dirty="0">
                <a:solidFill>
                  <a:srgbClr val="AE0B0B"/>
                </a:solidFill>
              </a:rPr>
              <a:t>run</a:t>
            </a:r>
            <a:r>
              <a:rPr lang="zh-CN" altLang="en-US" b="1" dirty="0">
                <a:solidFill>
                  <a:srgbClr val="AE0B0B"/>
                </a:solidFill>
              </a:rPr>
              <a:t>方法提供</a:t>
            </a:r>
            <a:endParaRPr lang="en-US" altLang="zh-CN" b="1" dirty="0">
              <a:solidFill>
                <a:srgbClr val="AE0B0B"/>
              </a:solidFill>
            </a:endParaRPr>
          </a:p>
          <a:p>
            <a:r>
              <a:rPr lang="zh-CN" altLang="en-US" dirty="0"/>
              <a:t>因此，要想在</a:t>
            </a:r>
            <a:r>
              <a:rPr lang="en-US" altLang="zh-CN" dirty="0"/>
              <a:t>Java</a:t>
            </a:r>
            <a:r>
              <a:rPr lang="zh-CN" altLang="en-US" dirty="0"/>
              <a:t>中实现多线程协作运行，就需要创建多个独立的</a:t>
            </a:r>
            <a:r>
              <a:rPr lang="en-US" altLang="zh-CN" dirty="0"/>
              <a:t>Thread</a:t>
            </a:r>
            <a:r>
              <a:rPr lang="zh-CN" altLang="en-US" dirty="0"/>
              <a:t>类对象</a:t>
            </a:r>
            <a:endParaRPr lang="en-US" altLang="zh-CN" dirty="0"/>
          </a:p>
          <a:p>
            <a:r>
              <a:rPr lang="zh-CN" altLang="en-US" dirty="0"/>
              <a:t>而线程与线程之间所执行的指令代码会存在差异，由此可见，</a:t>
            </a:r>
            <a:r>
              <a:rPr lang="en-US" altLang="zh-CN" dirty="0"/>
              <a:t>Java</a:t>
            </a:r>
            <a:r>
              <a:rPr lang="zh-CN" altLang="en-US" dirty="0"/>
              <a:t>中实现独立执行不同指令代码的多线程引用程序最简单直接的方法就是：</a:t>
            </a:r>
            <a:r>
              <a:rPr lang="zh-CN" altLang="en-US" b="1" dirty="0">
                <a:solidFill>
                  <a:srgbClr val="AE0B0B"/>
                </a:solidFill>
              </a:rPr>
              <a:t>继承</a:t>
            </a:r>
            <a:r>
              <a:rPr lang="en-US" altLang="zh-CN" b="1" dirty="0">
                <a:solidFill>
                  <a:srgbClr val="AE0B0B"/>
                </a:solidFill>
              </a:rPr>
              <a:t>Thread</a:t>
            </a:r>
            <a:r>
              <a:rPr lang="zh-CN" altLang="en-US" b="1" dirty="0">
                <a:solidFill>
                  <a:srgbClr val="AE0B0B"/>
                </a:solidFill>
              </a:rPr>
              <a:t>类重写</a:t>
            </a:r>
            <a:r>
              <a:rPr lang="en-US" altLang="zh-CN" b="1" dirty="0">
                <a:solidFill>
                  <a:srgbClr val="AE0B0B"/>
                </a:solidFill>
              </a:rPr>
              <a:t>run</a:t>
            </a:r>
            <a:r>
              <a:rPr lang="zh-CN" altLang="en-US" b="1" dirty="0">
                <a:solidFill>
                  <a:srgbClr val="AE0B0B"/>
                </a:solidFill>
              </a:rPr>
              <a:t>方法并构建其对象</a:t>
            </a:r>
            <a:endParaRPr lang="en-US" altLang="zh-CN" b="1" dirty="0">
              <a:solidFill>
                <a:srgbClr val="AE0B0B"/>
              </a:solidFill>
            </a:endParaRPr>
          </a:p>
        </p:txBody>
      </p:sp>
    </p:spTree>
    <p:extLst>
      <p:ext uri="{BB962C8B-B14F-4D97-AF65-F5344CB8AC3E}">
        <p14:creationId xmlns:p14="http://schemas.microsoft.com/office/powerpoint/2010/main" val="1053217654"/>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zh-CN" altLang="en-US" dirty="0"/>
              <a:t>继承</a:t>
            </a:r>
            <a:r>
              <a:rPr lang="en-US" altLang="zh-CN" dirty="0"/>
              <a:t>Thread</a:t>
            </a:r>
            <a:r>
              <a:rPr lang="zh-CN" altLang="en-US" dirty="0"/>
              <a:t>类构建第一个线程：</a:t>
            </a:r>
          </a:p>
        </p:txBody>
      </p:sp>
      <p:pic>
        <p:nvPicPr>
          <p:cNvPr id="4" name="图片 3"/>
          <p:cNvPicPr>
            <a:picLocks noChangeAspect="1"/>
          </p:cNvPicPr>
          <p:nvPr/>
        </p:nvPicPr>
        <p:blipFill>
          <a:blip r:embed="rId2"/>
          <a:stretch>
            <a:fillRect/>
          </a:stretch>
        </p:blipFill>
        <p:spPr>
          <a:xfrm>
            <a:off x="358080" y="1748790"/>
            <a:ext cx="11449050" cy="1257300"/>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746392" y="167457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017200" y="1748790"/>
            <a:ext cx="1667320" cy="24765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418817" y="1699750"/>
            <a:ext cx="475221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通过继承</a:t>
            </a:r>
            <a:r>
              <a:rPr lang="en-US" altLang="zh-CN" b="1" dirty="0">
                <a:solidFill>
                  <a:srgbClr val="C00000"/>
                </a:solidFill>
                <a:latin typeface="微软雅黑" panose="020B0503020204020204" pitchFamily="34" charset="-122"/>
                <a:ea typeface="微软雅黑" panose="020B0503020204020204" pitchFamily="34" charset="-122"/>
              </a:rPr>
              <a:t>Thread</a:t>
            </a:r>
            <a:r>
              <a:rPr lang="zh-CN" altLang="en-US" b="1" dirty="0">
                <a:solidFill>
                  <a:srgbClr val="C00000"/>
                </a:solidFill>
                <a:latin typeface="微软雅黑" panose="020B0503020204020204" pitchFamily="34" charset="-122"/>
                <a:ea typeface="微软雅黑" panose="020B0503020204020204" pitchFamily="34" charset="-122"/>
              </a:rPr>
              <a:t>创建自定义的线程类</a:t>
            </a:r>
          </a:p>
        </p:txBody>
      </p:sp>
      <p:sp>
        <p:nvSpPr>
          <p:cNvPr id="8" name="圆角矩形 7"/>
          <p:cNvSpPr/>
          <p:nvPr/>
        </p:nvSpPr>
        <p:spPr>
          <a:xfrm>
            <a:off x="694880" y="2013016"/>
            <a:ext cx="7671880" cy="66922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6200000">
            <a:off x="1858989" y="269721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30386" y="3244698"/>
            <a:ext cx="10236774" cy="2031325"/>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线程中需要执行的指令代码</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solidFill>
                  <a:srgbClr val="C00000"/>
                </a:solidFill>
                <a:latin typeface="微软雅黑" panose="020B0503020204020204" pitchFamily="34" charset="-122"/>
                <a:ea typeface="微软雅黑" panose="020B0503020204020204" pitchFamily="34" charset="-122"/>
              </a:rPr>
              <a:t>注意：</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需要注意</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方法的签名</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2.run()</a:t>
            </a:r>
            <a:r>
              <a:rPr lang="zh-CN" altLang="en-US" b="1" dirty="0">
                <a:solidFill>
                  <a:srgbClr val="C00000"/>
                </a:solidFill>
                <a:latin typeface="微软雅黑" panose="020B0503020204020204" pitchFamily="34" charset="-122"/>
                <a:ea typeface="微软雅黑" panose="020B0503020204020204" pitchFamily="34" charset="-122"/>
              </a:rPr>
              <a:t>方法中的代码和其他方法中的代码区别在于它可以和其他线程的</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方法代码并行执行</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初学者经常会有的一个误区是将线程和循环混淆，线程不具备任何循环特性，一旦</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方法代码执行结束，线程的生命周期即会自动结束，因此如果需要在线程中循环执行某些代码需要自行声明循环控制</a:t>
            </a:r>
          </a:p>
        </p:txBody>
      </p:sp>
    </p:spTree>
    <p:extLst>
      <p:ext uri="{BB962C8B-B14F-4D97-AF65-F5344CB8AC3E}">
        <p14:creationId xmlns:p14="http://schemas.microsoft.com/office/powerpoint/2010/main" val="131347294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Thread</a:t>
            </a:r>
            <a:r>
              <a:rPr lang="zh-CN" altLang="en-US" dirty="0"/>
              <a:t>类</a:t>
            </a:r>
          </a:p>
        </p:txBody>
      </p:sp>
      <p:sp>
        <p:nvSpPr>
          <p:cNvPr id="3" name="内容占位符 2"/>
          <p:cNvSpPr>
            <a:spLocks noGrp="1"/>
          </p:cNvSpPr>
          <p:nvPr>
            <p:ph idx="1"/>
          </p:nvPr>
        </p:nvSpPr>
        <p:spPr/>
        <p:txBody>
          <a:bodyPr/>
          <a:lstStyle/>
          <a:p>
            <a:r>
              <a:rPr lang="en-US" altLang="zh-CN" dirty="0"/>
              <a:t>Thread</a:t>
            </a:r>
            <a:r>
              <a:rPr lang="zh-CN" altLang="en-US" dirty="0"/>
              <a:t>类提供了较多的构造方法重载版本，以下列出了常用的几个版本：</a:t>
            </a:r>
          </a:p>
        </p:txBody>
      </p:sp>
      <p:graphicFrame>
        <p:nvGraphicFramePr>
          <p:cNvPr id="4" name="Group 55"/>
          <p:cNvGraphicFramePr>
            <a:graphicFrameLocks noGrp="1"/>
          </p:cNvGraphicFramePr>
          <p:nvPr>
            <p:extLst>
              <p:ext uri="{D42A27DB-BD31-4B8C-83A1-F6EECF244321}">
                <p14:modId xmlns:p14="http://schemas.microsoft.com/office/powerpoint/2010/main" val="3286321343"/>
              </p:ext>
            </p:extLst>
          </p:nvPr>
        </p:nvGraphicFramePr>
        <p:xfrm>
          <a:off x="329202" y="1718515"/>
          <a:ext cx="11506805" cy="2042853"/>
        </p:xfrm>
        <a:graphic>
          <a:graphicData uri="http://schemas.openxmlformats.org/drawingml/2006/table">
            <a:tbl>
              <a:tblPr firstRow="1" bandRow="1">
                <a:tableStyleId>{93296810-A885-4BE3-A3E7-6D5BEEA58F35}</a:tableStyleId>
              </a:tblPr>
              <a:tblGrid>
                <a:gridCol w="4334366">
                  <a:extLst>
                    <a:ext uri="{9D8B030D-6E8A-4147-A177-3AD203B41FA5}">
                      <a16:colId xmlns:a16="http://schemas.microsoft.com/office/drawing/2014/main" val="20000"/>
                    </a:ext>
                  </a:extLst>
                </a:gridCol>
                <a:gridCol w="7172439">
                  <a:extLst>
                    <a:ext uri="{9D8B030D-6E8A-4147-A177-3AD203B41FA5}">
                      <a16:colId xmlns:a16="http://schemas.microsoft.com/office/drawing/2014/main" val="20001"/>
                    </a:ext>
                  </a:extLst>
                </a:gridCol>
              </a:tblGrid>
              <a:tr h="43091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u="none" strike="noStrike" cap="none" normalizeH="0" baseline="0" dirty="0">
                          <a:ln>
                            <a:noFill/>
                          </a:ln>
                          <a:effectLst/>
                          <a:latin typeface="微软雅黑" panose="020B0503020204020204" pitchFamily="34" charset="-122"/>
                          <a:ea typeface="微软雅黑" panose="020B0503020204020204" pitchFamily="34" charset="-122"/>
                        </a:rPr>
                        <a:t>构 造 方 法</a:t>
                      </a:r>
                      <a:endPar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u="none" strike="noStrike" cap="none" normalizeH="0" baseline="0" dirty="0">
                          <a:ln>
                            <a:noFill/>
                          </a:ln>
                          <a:effectLst/>
                          <a:latin typeface="微软雅黑" panose="020B0503020204020204" pitchFamily="34" charset="-122"/>
                          <a:ea typeface="微软雅黑" panose="020B0503020204020204" pitchFamily="34" charset="-122"/>
                        </a:rPr>
                        <a:t>说    明</a:t>
                      </a:r>
                      <a:endPar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0"/>
                  </a:ext>
                </a:extLst>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rPr>
                        <a:t>Thread()</a:t>
                      </a:r>
                      <a:endParaRPr kumimoji="0" lang="en-US" altLang="zh-CN"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创建一个新的线程</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1"/>
                  </a:ext>
                </a:extLst>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rPr>
                        <a:t>Thread(String name)</a:t>
                      </a:r>
                      <a:endPar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创建一个指定名称的线程</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2"/>
                  </a:ext>
                </a:extLst>
              </a:tr>
              <a:tr h="488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rPr>
                        <a:t>Thread(</a:t>
                      </a:r>
                      <a:r>
                        <a:rPr kumimoji="0" lang="en-US" altLang="zh-CN" sz="1800" u="none" strike="noStrike" cap="none" normalizeH="0" baseline="0" dirty="0" err="1">
                          <a:ln>
                            <a:noFill/>
                          </a:ln>
                          <a:effectLst/>
                          <a:latin typeface="微软雅黑" panose="020B0503020204020204" pitchFamily="34" charset="-122"/>
                          <a:ea typeface="微软雅黑" panose="020B0503020204020204" pitchFamily="34" charset="-122"/>
                        </a:rPr>
                        <a:t>Runnable</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rPr>
                        <a:t> target)</a:t>
                      </a:r>
                      <a:endParaRPr kumimoji="0" lang="en-US" altLang="zh-CN"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利用</a:t>
                      </a:r>
                      <a:r>
                        <a:rPr kumimoji="0" lang="en-US" altLang="zh-CN" sz="1800" u="none" strike="noStrike" cap="none" normalizeH="0" baseline="0" dirty="0" err="1">
                          <a:ln>
                            <a:noFill/>
                          </a:ln>
                          <a:effectLst/>
                          <a:latin typeface="微软雅黑" panose="020B0503020204020204" pitchFamily="34" charset="-122"/>
                          <a:ea typeface="微软雅黑" panose="020B0503020204020204" pitchFamily="34" charset="-122"/>
                        </a:rPr>
                        <a:t>Runnable</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对象创建一个线程，启动时将执行该对象的</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rPr>
                        <a:t>run</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方法</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3"/>
                  </a:ext>
                </a:extLst>
              </a:tr>
              <a:tr h="2872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a:ln>
                            <a:noFill/>
                          </a:ln>
                          <a:effectLst/>
                          <a:latin typeface="微软雅黑" panose="020B0503020204020204" pitchFamily="34" charset="-122"/>
                          <a:ea typeface="微软雅黑" panose="020B0503020204020204" pitchFamily="34" charset="-122"/>
                        </a:rPr>
                        <a:t>Thread(Runnable target, String name)</a:t>
                      </a:r>
                      <a:endParaRPr kumimoji="0" lang="en-US" altLang="zh-CN"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利用</a:t>
                      </a:r>
                      <a:r>
                        <a:rPr kumimoji="0" lang="en-US" altLang="zh-CN" sz="1800" u="none" strike="noStrike" cap="none" normalizeH="0" baseline="0" dirty="0" err="1">
                          <a:ln>
                            <a:noFill/>
                          </a:ln>
                          <a:effectLst/>
                          <a:latin typeface="微软雅黑" panose="020B0503020204020204" pitchFamily="34" charset="-122"/>
                          <a:ea typeface="微软雅黑" panose="020B0503020204020204" pitchFamily="34" charset="-122"/>
                        </a:rPr>
                        <a:t>Runnable</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对象创建一个线程，并指定该线程的名称</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528982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Runnable</a:t>
            </a:r>
            <a:r>
              <a:rPr lang="zh-CN" altLang="en-US" dirty="0"/>
              <a:t>接口</a:t>
            </a:r>
          </a:p>
        </p:txBody>
      </p:sp>
      <p:sp>
        <p:nvSpPr>
          <p:cNvPr id="3" name="内容占位符 2"/>
          <p:cNvSpPr>
            <a:spLocks noGrp="1"/>
          </p:cNvSpPr>
          <p:nvPr>
            <p:ph idx="1"/>
          </p:nvPr>
        </p:nvSpPr>
        <p:spPr/>
        <p:txBody>
          <a:bodyPr>
            <a:normAutofit lnSpcReduction="10000"/>
          </a:bodyPr>
          <a:lstStyle/>
          <a:p>
            <a:r>
              <a:rPr lang="zh-CN" altLang="en-US" dirty="0"/>
              <a:t>直接继承</a:t>
            </a:r>
            <a:r>
              <a:rPr lang="en-US" altLang="zh-CN" dirty="0"/>
              <a:t>Thread</a:t>
            </a:r>
            <a:r>
              <a:rPr lang="zh-CN" altLang="en-US" dirty="0"/>
              <a:t>类实现线程的方法存在局限性：由于</a:t>
            </a:r>
            <a:r>
              <a:rPr lang="en-US" altLang="zh-CN" dirty="0"/>
              <a:t>Java</a:t>
            </a:r>
            <a:r>
              <a:rPr lang="zh-CN" altLang="en-US" dirty="0"/>
              <a:t>是典型的单亲继承体系，因此</a:t>
            </a:r>
            <a:r>
              <a:rPr lang="zh-CN" altLang="en-US" b="1" dirty="0">
                <a:solidFill>
                  <a:srgbClr val="AE0B0B"/>
                </a:solidFill>
              </a:rPr>
              <a:t>一旦类继承</a:t>
            </a:r>
            <a:r>
              <a:rPr lang="en-US" altLang="zh-CN" b="1" dirty="0">
                <a:solidFill>
                  <a:srgbClr val="AE0B0B"/>
                </a:solidFill>
              </a:rPr>
              <a:t>Thread</a:t>
            </a:r>
            <a:r>
              <a:rPr lang="zh-CN" altLang="en-US" b="1" dirty="0">
                <a:solidFill>
                  <a:srgbClr val="AE0B0B"/>
                </a:solidFill>
              </a:rPr>
              <a:t>之后就不能再继承其他父类</a:t>
            </a:r>
            <a:r>
              <a:rPr lang="zh-CN" altLang="en-US" dirty="0"/>
              <a:t>，对于一些必须通过继承关系来传播的特性这种方式显然会造成困扰</a:t>
            </a:r>
            <a:endParaRPr lang="en-US" altLang="zh-CN" dirty="0"/>
          </a:p>
          <a:p>
            <a:r>
              <a:rPr lang="zh-CN" altLang="en-US" dirty="0"/>
              <a:t>在上述情况下，可以通过实现</a:t>
            </a:r>
            <a:r>
              <a:rPr lang="en-US" altLang="zh-CN" dirty="0" err="1"/>
              <a:t>java.lang.Runnable</a:t>
            </a:r>
            <a:r>
              <a:rPr lang="zh-CN" altLang="en-US" dirty="0"/>
              <a:t>接口的方式来实现线程：</a:t>
            </a:r>
            <a:endParaRPr lang="en-US" altLang="zh-CN" dirty="0"/>
          </a:p>
          <a:p>
            <a:pPr lvl="1"/>
            <a:r>
              <a:rPr lang="en-US" altLang="zh-CN" dirty="0"/>
              <a:t>Runnable</a:t>
            </a:r>
            <a:r>
              <a:rPr lang="zh-CN" altLang="en-US" dirty="0"/>
              <a:t>中只有一个签名和</a:t>
            </a:r>
            <a:r>
              <a:rPr lang="en-US" altLang="zh-CN" dirty="0"/>
              <a:t>Thread</a:t>
            </a:r>
            <a:r>
              <a:rPr lang="zh-CN" altLang="en-US" dirty="0"/>
              <a:t>中一致的</a:t>
            </a:r>
            <a:r>
              <a:rPr lang="en-US" altLang="zh-CN" dirty="0"/>
              <a:t>run()</a:t>
            </a:r>
            <a:r>
              <a:rPr lang="zh-CN" altLang="en-US" dirty="0"/>
              <a:t>方法，满足函数式接口的要求，可以使用</a:t>
            </a:r>
            <a:r>
              <a:rPr lang="en-US" altLang="zh-CN" dirty="0"/>
              <a:t>Lambda</a:t>
            </a:r>
            <a:r>
              <a:rPr lang="zh-CN" altLang="en-US" dirty="0"/>
              <a:t>表达式</a:t>
            </a:r>
            <a:endParaRPr lang="en-US" altLang="zh-CN" dirty="0"/>
          </a:p>
          <a:p>
            <a:pPr lvl="1"/>
            <a:r>
              <a:rPr lang="en-US" altLang="zh-CN" dirty="0"/>
              <a:t>Runnable</a:t>
            </a:r>
            <a:r>
              <a:rPr lang="zh-CN" altLang="en-US" dirty="0"/>
              <a:t>接口的子类并</a:t>
            </a:r>
            <a:r>
              <a:rPr lang="zh-CN" altLang="en-US" b="1" dirty="0">
                <a:solidFill>
                  <a:srgbClr val="AE0B0B"/>
                </a:solidFill>
              </a:rPr>
              <a:t>不是线程类</a:t>
            </a:r>
            <a:r>
              <a:rPr lang="zh-CN" altLang="en-US" dirty="0"/>
              <a:t>，我们只是通过这种形式向线程类提供</a:t>
            </a:r>
            <a:r>
              <a:rPr lang="en-US" altLang="zh-CN" dirty="0"/>
              <a:t>run()</a:t>
            </a:r>
            <a:r>
              <a:rPr lang="zh-CN" altLang="en-US" dirty="0"/>
              <a:t>方法指令代码，最后还需借助</a:t>
            </a:r>
            <a:r>
              <a:rPr lang="en-US" altLang="zh-CN" dirty="0"/>
              <a:t>Thread</a:t>
            </a:r>
            <a:r>
              <a:rPr lang="zh-CN" altLang="en-US" dirty="0"/>
              <a:t>类和</a:t>
            </a:r>
            <a:r>
              <a:rPr lang="en-US" altLang="zh-CN" dirty="0"/>
              <a:t>Runnable</a:t>
            </a:r>
            <a:r>
              <a:rPr lang="zh-CN" altLang="en-US" dirty="0"/>
              <a:t>接口的依赖关系和</a:t>
            </a:r>
            <a:r>
              <a:rPr lang="en-US" altLang="zh-CN" dirty="0"/>
              <a:t>Thread</a:t>
            </a:r>
            <a:r>
              <a:rPr lang="zh-CN" altLang="en-US" dirty="0"/>
              <a:t>类的</a:t>
            </a:r>
            <a:r>
              <a:rPr lang="en-US" altLang="zh-CN" dirty="0"/>
              <a:t>Thread</a:t>
            </a:r>
            <a:r>
              <a:rPr lang="zh-CN" altLang="en-US" dirty="0"/>
              <a:t>（</a:t>
            </a:r>
            <a:r>
              <a:rPr lang="en-US" altLang="zh-CN" dirty="0"/>
              <a:t>Runnable </a:t>
            </a:r>
            <a:r>
              <a:rPr lang="en-US" altLang="zh-CN" dirty="0" err="1"/>
              <a:t>runnable</a:t>
            </a:r>
            <a:r>
              <a:rPr lang="zh-CN" altLang="en-US" dirty="0"/>
              <a:t>）构造方法构建线程对象</a:t>
            </a:r>
            <a:endParaRPr lang="en-US" altLang="zh-CN" dirty="0"/>
          </a:p>
          <a:p>
            <a:endParaRPr lang="zh-CN" altLang="en-US" dirty="0"/>
          </a:p>
        </p:txBody>
      </p:sp>
    </p:spTree>
    <p:extLst>
      <p:ext uri="{BB962C8B-B14F-4D97-AF65-F5344CB8AC3E}">
        <p14:creationId xmlns:p14="http://schemas.microsoft.com/office/powerpoint/2010/main" val="401757999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 </a:t>
            </a:r>
            <a:r>
              <a:rPr lang="en-US" altLang="zh-CN" dirty="0"/>
              <a:t>Runnable</a:t>
            </a:r>
            <a:r>
              <a:rPr lang="zh-CN" altLang="en-US" dirty="0"/>
              <a:t>接口</a:t>
            </a:r>
          </a:p>
        </p:txBody>
      </p:sp>
      <p:sp>
        <p:nvSpPr>
          <p:cNvPr id="3" name="内容占位符 2"/>
          <p:cNvSpPr>
            <a:spLocks noGrp="1"/>
          </p:cNvSpPr>
          <p:nvPr>
            <p:ph idx="1"/>
          </p:nvPr>
        </p:nvSpPr>
        <p:spPr/>
        <p:txBody>
          <a:bodyPr/>
          <a:lstStyle/>
          <a:p>
            <a:r>
              <a:rPr lang="zh-CN" altLang="en-US" dirty="0"/>
              <a:t>实现</a:t>
            </a:r>
            <a:r>
              <a:rPr lang="en-US" altLang="zh-CN" dirty="0"/>
              <a:t>Runnable</a:t>
            </a:r>
            <a:r>
              <a:rPr lang="zh-CN" altLang="en-US" dirty="0"/>
              <a:t>接口构建第一个线程：</a:t>
            </a:r>
          </a:p>
        </p:txBody>
      </p:sp>
      <p:pic>
        <p:nvPicPr>
          <p:cNvPr id="4" name="图片 3"/>
          <p:cNvPicPr>
            <a:picLocks noChangeAspect="1"/>
          </p:cNvPicPr>
          <p:nvPr/>
        </p:nvPicPr>
        <p:blipFill>
          <a:blip r:embed="rId2"/>
          <a:stretch>
            <a:fillRect/>
          </a:stretch>
        </p:blipFill>
        <p:spPr>
          <a:xfrm>
            <a:off x="558105" y="1770697"/>
            <a:ext cx="11049000" cy="2981325"/>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6832740" y="172165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41196" y="1762454"/>
            <a:ext cx="2057723" cy="27970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05165" y="1770697"/>
            <a:ext cx="475221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实现</a:t>
            </a:r>
            <a:r>
              <a:rPr lang="en-US" altLang="zh-CN" b="1" dirty="0">
                <a:solidFill>
                  <a:srgbClr val="C00000"/>
                </a:solidFill>
                <a:latin typeface="微软雅黑" panose="020B0503020204020204" pitchFamily="34" charset="-122"/>
                <a:ea typeface="微软雅黑" panose="020B0503020204020204" pitchFamily="34" charset="-122"/>
              </a:rPr>
              <a:t>Runnable</a:t>
            </a:r>
            <a:r>
              <a:rPr lang="zh-CN" altLang="en-US" b="1" dirty="0">
                <a:solidFill>
                  <a:srgbClr val="C00000"/>
                </a:solidFill>
                <a:latin typeface="微软雅黑" panose="020B0503020204020204" pitchFamily="34" charset="-122"/>
                <a:ea typeface="微软雅黑" panose="020B0503020204020204" pitchFamily="34" charset="-122"/>
              </a:rPr>
              <a:t>接口</a:t>
            </a:r>
          </a:p>
        </p:txBody>
      </p:sp>
      <p:sp>
        <p:nvSpPr>
          <p:cNvPr id="8" name="圆角矩形 7"/>
          <p:cNvSpPr/>
          <p:nvPr/>
        </p:nvSpPr>
        <p:spPr>
          <a:xfrm>
            <a:off x="914076" y="2402534"/>
            <a:ext cx="2316804" cy="2797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266202" y="234434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938626" y="2361722"/>
            <a:ext cx="7156093"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Runnable</a:t>
            </a:r>
            <a:r>
              <a:rPr lang="zh-CN" altLang="en-US" b="1" dirty="0">
                <a:solidFill>
                  <a:srgbClr val="C00000"/>
                </a:solidFill>
                <a:latin typeface="微软雅黑" panose="020B0503020204020204" pitchFamily="34" charset="-122"/>
                <a:ea typeface="微软雅黑" panose="020B0503020204020204" pitchFamily="34" charset="-122"/>
              </a:rPr>
              <a:t>接口中仅有一个</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方法，该方法签名与</a:t>
            </a:r>
            <a:r>
              <a:rPr lang="en-US" altLang="zh-CN" b="1" dirty="0">
                <a:solidFill>
                  <a:srgbClr val="C00000"/>
                </a:solidFill>
                <a:latin typeface="微软雅黑" panose="020B0503020204020204" pitchFamily="34" charset="-122"/>
                <a:ea typeface="微软雅黑" panose="020B0503020204020204" pitchFamily="34" charset="-122"/>
              </a:rPr>
              <a:t>Thread</a:t>
            </a:r>
            <a:r>
              <a:rPr lang="zh-CN" altLang="en-US" b="1" dirty="0">
                <a:solidFill>
                  <a:srgbClr val="C00000"/>
                </a:solidFill>
                <a:latin typeface="微软雅黑" panose="020B0503020204020204" pitchFamily="34" charset="-122"/>
                <a:ea typeface="微软雅黑" panose="020B0503020204020204" pitchFamily="34" charset="-122"/>
              </a:rPr>
              <a:t>类中的</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（）方法签名一致</a:t>
            </a:r>
          </a:p>
        </p:txBody>
      </p:sp>
      <p:sp>
        <p:nvSpPr>
          <p:cNvPr id="11" name="圆角矩形 10"/>
          <p:cNvSpPr/>
          <p:nvPr/>
        </p:nvSpPr>
        <p:spPr>
          <a:xfrm>
            <a:off x="1285610" y="3553890"/>
            <a:ext cx="6959230" cy="45423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6200000">
            <a:off x="5035804" y="39596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79157" y="4523622"/>
            <a:ext cx="8630985"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切记</a:t>
            </a:r>
            <a:r>
              <a:rPr lang="en-US" altLang="zh-CN" b="1" dirty="0">
                <a:solidFill>
                  <a:srgbClr val="C00000"/>
                </a:solidFill>
                <a:latin typeface="微软雅黑" panose="020B0503020204020204" pitchFamily="34" charset="-122"/>
                <a:ea typeface="微软雅黑" panose="020B0503020204020204" pitchFamily="34" charset="-122"/>
              </a:rPr>
              <a:t>Runnable</a:t>
            </a:r>
            <a:r>
              <a:rPr lang="zh-CN" altLang="en-US" b="1" dirty="0">
                <a:solidFill>
                  <a:srgbClr val="C00000"/>
                </a:solidFill>
                <a:latin typeface="微软雅黑" panose="020B0503020204020204" pitchFamily="34" charset="-122"/>
                <a:ea typeface="微软雅黑" panose="020B0503020204020204" pitchFamily="34" charset="-122"/>
              </a:rPr>
              <a:t>不是线程类，而是一个实现线程为其提供</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方法指令代码的工具，因此构建其对象之后需要将其作为</a:t>
            </a:r>
            <a:r>
              <a:rPr lang="en-US" altLang="zh-CN" b="1" dirty="0">
                <a:solidFill>
                  <a:srgbClr val="C00000"/>
                </a:solidFill>
                <a:latin typeface="微软雅黑" panose="020B0503020204020204" pitchFamily="34" charset="-122"/>
                <a:ea typeface="微软雅黑" panose="020B0503020204020204" pitchFamily="34" charset="-122"/>
              </a:rPr>
              <a:t>Thread</a:t>
            </a:r>
            <a:r>
              <a:rPr lang="zh-CN" altLang="en-US" b="1" dirty="0">
                <a:solidFill>
                  <a:srgbClr val="C00000"/>
                </a:solidFill>
                <a:latin typeface="微软雅黑" panose="020B0503020204020204" pitchFamily="34" charset="-122"/>
                <a:ea typeface="微软雅黑" panose="020B0503020204020204" pitchFamily="34" charset="-122"/>
              </a:rPr>
              <a:t>类的构造方法参数以构建实际的线程对象</a:t>
            </a:r>
          </a:p>
        </p:txBody>
      </p:sp>
    </p:spTree>
    <p:extLst>
      <p:ext uri="{BB962C8B-B14F-4D97-AF65-F5344CB8AC3E}">
        <p14:creationId xmlns:p14="http://schemas.microsoft.com/office/powerpoint/2010/main" val="19049225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 </a:t>
            </a:r>
            <a:r>
              <a:rPr lang="en-US" altLang="zh-CN" dirty="0"/>
              <a:t>Runnable</a:t>
            </a:r>
            <a:r>
              <a:rPr lang="zh-CN" altLang="en-US" dirty="0"/>
              <a:t>接口</a:t>
            </a:r>
          </a:p>
        </p:txBody>
      </p:sp>
      <p:sp>
        <p:nvSpPr>
          <p:cNvPr id="3" name="内容占位符 2"/>
          <p:cNvSpPr>
            <a:spLocks noGrp="1"/>
          </p:cNvSpPr>
          <p:nvPr>
            <p:ph idx="1"/>
          </p:nvPr>
        </p:nvSpPr>
        <p:spPr/>
        <p:txBody>
          <a:bodyPr/>
          <a:lstStyle/>
          <a:p>
            <a:r>
              <a:rPr lang="zh-CN" altLang="en-US" dirty="0"/>
              <a:t>也可以使用内部类的方式通过</a:t>
            </a:r>
            <a:r>
              <a:rPr lang="en-US" altLang="zh-CN" dirty="0"/>
              <a:t>Runnable</a:t>
            </a:r>
            <a:r>
              <a:rPr lang="zh-CN" altLang="en-US" dirty="0"/>
              <a:t>实现线程：</a:t>
            </a:r>
          </a:p>
        </p:txBody>
      </p:sp>
      <p:pic>
        <p:nvPicPr>
          <p:cNvPr id="4" name="图片 3"/>
          <p:cNvPicPr>
            <a:picLocks noChangeAspect="1"/>
          </p:cNvPicPr>
          <p:nvPr/>
        </p:nvPicPr>
        <p:blipFill>
          <a:blip r:embed="rId2"/>
          <a:stretch>
            <a:fillRect/>
          </a:stretch>
        </p:blipFill>
        <p:spPr>
          <a:xfrm>
            <a:off x="362842" y="1705927"/>
            <a:ext cx="11439525" cy="27146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16851" y="4828213"/>
            <a:ext cx="11287125" cy="1409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893000" y="2363534"/>
            <a:ext cx="9668320" cy="1385505"/>
          </a:xfrm>
          <a:prstGeom prst="roundRect">
            <a:avLst>
              <a:gd name="adj" fmla="val 6767"/>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14920" y="5258633"/>
            <a:ext cx="9211120" cy="486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5608320" y="3749039"/>
            <a:ext cx="210253" cy="15095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2780096" y="3966672"/>
            <a:ext cx="6605015" cy="646331"/>
          </a:xfrm>
          <a:prstGeom prst="rect">
            <a:avLst/>
          </a:prstGeom>
          <a:solidFill>
            <a:schemeClr val="bg1"/>
          </a:solidFill>
          <a:ln>
            <a:solidFill>
              <a:srgbClr val="C00000"/>
            </a:solidFill>
          </a:ln>
        </p:spPr>
        <p:txBody>
          <a:bodyPr wrap="square" rtlCol="0">
            <a:spAutoFit/>
          </a:bodyPr>
          <a:lstStyle/>
          <a:p>
            <a:pPr algn="ctr"/>
            <a:r>
              <a:rPr lang="en-US" altLang="zh-CN" b="1" dirty="0">
                <a:solidFill>
                  <a:srgbClr val="C00000"/>
                </a:solidFill>
                <a:latin typeface="微软雅黑" panose="020B0503020204020204" pitchFamily="34" charset="-122"/>
                <a:ea typeface="微软雅黑" panose="020B0503020204020204" pitchFamily="34" charset="-122"/>
              </a:rPr>
              <a:t>Runnable</a:t>
            </a:r>
            <a:r>
              <a:rPr lang="zh-CN" altLang="en-US" b="1" dirty="0">
                <a:solidFill>
                  <a:srgbClr val="C00000"/>
                </a:solidFill>
                <a:latin typeface="微软雅黑" panose="020B0503020204020204" pitchFamily="34" charset="-122"/>
                <a:ea typeface="微软雅黑" panose="020B0503020204020204" pitchFamily="34" charset="-122"/>
              </a:rPr>
              <a:t>接口只有一个抽象方法，符合函数式接口的定义，因此可以使用</a:t>
            </a:r>
            <a:r>
              <a:rPr lang="en-US" altLang="zh-CN" b="1" dirty="0">
                <a:solidFill>
                  <a:srgbClr val="C00000"/>
                </a:solidFill>
                <a:latin typeface="微软雅黑" panose="020B0503020204020204" pitchFamily="34" charset="-122"/>
                <a:ea typeface="微软雅黑" panose="020B0503020204020204" pitchFamily="34" charset="-122"/>
              </a:rPr>
              <a:t>lambda</a:t>
            </a:r>
            <a:r>
              <a:rPr lang="zh-CN" altLang="en-US" b="1" dirty="0">
                <a:solidFill>
                  <a:srgbClr val="C00000"/>
                </a:solidFill>
                <a:latin typeface="微软雅黑" panose="020B0503020204020204" pitchFamily="34" charset="-122"/>
                <a:ea typeface="微软雅黑" panose="020B0503020204020204" pitchFamily="34" charset="-122"/>
              </a:rPr>
              <a:t>表达式（注意使用</a:t>
            </a:r>
            <a:r>
              <a:rPr lang="en-US" altLang="zh-CN" b="1" dirty="0">
                <a:solidFill>
                  <a:srgbClr val="C00000"/>
                </a:solidFill>
                <a:latin typeface="微软雅黑" panose="020B0503020204020204" pitchFamily="34" charset="-122"/>
                <a:ea typeface="微软雅黑" panose="020B0503020204020204" pitchFamily="34" charset="-122"/>
              </a:rPr>
              <a:t>JDK8</a:t>
            </a:r>
            <a:r>
              <a:rPr lang="zh-CN" altLang="en-US" b="1"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628988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任何一个</a:t>
            </a:r>
            <a:r>
              <a:rPr lang="en-US" altLang="zh-CN" dirty="0"/>
              <a:t>Java</a:t>
            </a:r>
            <a:r>
              <a:rPr lang="zh-CN" altLang="en-US" dirty="0"/>
              <a:t>程序启动时，一个线程立刻运行，它执行</a:t>
            </a:r>
            <a:r>
              <a:rPr lang="en-US" altLang="zh-CN" dirty="0"/>
              <a:t>main</a:t>
            </a:r>
            <a:r>
              <a:rPr lang="zh-CN" altLang="en-US" dirty="0"/>
              <a:t>方法，这个线程称为程序的</a:t>
            </a:r>
            <a:r>
              <a:rPr lang="zh-CN" altLang="en-US" b="1" dirty="0">
                <a:solidFill>
                  <a:srgbClr val="AE0B0B"/>
                </a:solidFill>
              </a:rPr>
              <a:t>主线程</a:t>
            </a:r>
            <a:r>
              <a:rPr lang="zh-CN" altLang="en-US" dirty="0"/>
              <a:t>；也就是说，任何</a:t>
            </a:r>
            <a:r>
              <a:rPr lang="en-US" altLang="zh-CN" dirty="0"/>
              <a:t>Java</a:t>
            </a:r>
            <a:r>
              <a:rPr lang="zh-CN" altLang="en-US" dirty="0"/>
              <a:t>程序都至少有一个线程，即主线程</a:t>
            </a:r>
          </a:p>
          <a:p>
            <a:r>
              <a:rPr lang="zh-CN" altLang="en-US" dirty="0"/>
              <a:t>主线程的特殊之处在于：</a:t>
            </a:r>
          </a:p>
          <a:p>
            <a:pPr lvl="1"/>
            <a:r>
              <a:rPr lang="zh-CN" altLang="en-US" dirty="0"/>
              <a:t>它是产生其它线程子线程的线程；</a:t>
            </a:r>
          </a:p>
          <a:p>
            <a:pPr lvl="1"/>
            <a:r>
              <a:rPr lang="zh-CN" altLang="en-US" dirty="0"/>
              <a:t>通常它必须最后结束，因为它要执行其它子线程的关闭工作。</a:t>
            </a:r>
          </a:p>
        </p:txBody>
      </p:sp>
    </p:spTree>
    <p:extLst>
      <p:ext uri="{BB962C8B-B14F-4D97-AF65-F5344CB8AC3E}">
        <p14:creationId xmlns:p14="http://schemas.microsoft.com/office/powerpoint/2010/main" val="194543448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在主线程中启动其他线程，不能直接调用线程对象的</a:t>
            </a:r>
            <a:r>
              <a:rPr lang="en-US" altLang="zh-CN" dirty="0"/>
              <a:t>run()</a:t>
            </a:r>
            <a:r>
              <a:rPr lang="zh-CN" altLang="en-US" dirty="0"/>
              <a:t>方法（线程对象的</a:t>
            </a:r>
            <a:r>
              <a:rPr lang="en-US" altLang="zh-CN" dirty="0"/>
              <a:t>run()</a:t>
            </a:r>
            <a:r>
              <a:rPr lang="zh-CN" altLang="en-US" dirty="0"/>
              <a:t>方法可以显式调用，但在代码中显式调用</a:t>
            </a:r>
            <a:r>
              <a:rPr lang="en-US" altLang="zh-CN" dirty="0"/>
              <a:t>run()</a:t>
            </a:r>
            <a:r>
              <a:rPr lang="zh-CN" altLang="en-US" dirty="0"/>
              <a:t>方法不能产生并发调用的作用），而应该使用线程对象的</a:t>
            </a:r>
            <a:r>
              <a:rPr lang="en-US" altLang="zh-CN" dirty="0"/>
              <a:t>start()</a:t>
            </a:r>
            <a:r>
              <a:rPr lang="zh-CN" altLang="en-US" dirty="0"/>
              <a:t>方法</a:t>
            </a:r>
            <a:endParaRPr lang="en-US" altLang="zh-CN" dirty="0"/>
          </a:p>
          <a:p>
            <a:r>
              <a:rPr lang="zh-CN" altLang="en-US" dirty="0"/>
              <a:t>针对同一个线程对象，</a:t>
            </a:r>
            <a:r>
              <a:rPr lang="zh-CN" altLang="en-US" b="1" dirty="0">
                <a:solidFill>
                  <a:srgbClr val="AE0B0B"/>
                </a:solidFill>
              </a:rPr>
              <a:t>不能多次执行</a:t>
            </a:r>
            <a:r>
              <a:rPr lang="en-US" altLang="zh-CN" b="1" dirty="0">
                <a:solidFill>
                  <a:srgbClr val="AE0B0B"/>
                </a:solidFill>
              </a:rPr>
              <a:t>start()</a:t>
            </a:r>
            <a:r>
              <a:rPr lang="zh-CN" altLang="en-US" b="1" dirty="0">
                <a:solidFill>
                  <a:srgbClr val="AE0B0B"/>
                </a:solidFill>
              </a:rPr>
              <a:t>方法</a:t>
            </a:r>
            <a:r>
              <a:rPr lang="zh-CN" altLang="en-US" dirty="0"/>
              <a:t>，否则会引发程序异常近况发生</a:t>
            </a:r>
          </a:p>
        </p:txBody>
      </p:sp>
      <p:pic>
        <p:nvPicPr>
          <p:cNvPr id="4" name="图片 3"/>
          <p:cNvPicPr>
            <a:picLocks noChangeAspect="1"/>
          </p:cNvPicPr>
          <p:nvPr/>
        </p:nvPicPr>
        <p:blipFill>
          <a:blip r:embed="rId2"/>
          <a:stretch>
            <a:fillRect/>
          </a:stretch>
        </p:blipFill>
        <p:spPr>
          <a:xfrm>
            <a:off x="658117" y="4382452"/>
            <a:ext cx="10848975" cy="22383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26449" y="5888086"/>
            <a:ext cx="2316804" cy="2797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678575" y="582989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311585" y="5893532"/>
            <a:ext cx="715609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利用</a:t>
            </a:r>
            <a:r>
              <a:rPr lang="en-US" altLang="zh-CN" b="1" dirty="0">
                <a:solidFill>
                  <a:srgbClr val="C00000"/>
                </a:solidFill>
                <a:latin typeface="微软雅黑" panose="020B0503020204020204" pitchFamily="34" charset="-122"/>
                <a:ea typeface="微软雅黑" panose="020B0503020204020204" pitchFamily="34" charset="-122"/>
              </a:rPr>
              <a:t>start()</a:t>
            </a:r>
            <a:r>
              <a:rPr lang="zh-CN" altLang="en-US" b="1" dirty="0">
                <a:solidFill>
                  <a:srgbClr val="C00000"/>
                </a:solidFill>
                <a:latin typeface="微软雅黑" panose="020B0503020204020204" pitchFamily="34" charset="-122"/>
                <a:ea typeface="微软雅黑" panose="020B0503020204020204" pitchFamily="34" charset="-122"/>
              </a:rPr>
              <a:t>方法即可启动线程（线程启动后将会和其他线程并发执行</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方法中的指令代码）</a:t>
            </a:r>
          </a:p>
        </p:txBody>
      </p:sp>
    </p:spTree>
    <p:extLst>
      <p:ext uri="{BB962C8B-B14F-4D97-AF65-F5344CB8AC3E}">
        <p14:creationId xmlns:p14="http://schemas.microsoft.com/office/powerpoint/2010/main" val="232075399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注意：</a:t>
            </a:r>
            <a:r>
              <a:rPr lang="en-US" altLang="zh-CN" dirty="0"/>
              <a:t>start()</a:t>
            </a:r>
            <a:r>
              <a:rPr lang="zh-CN" altLang="en-US" dirty="0"/>
              <a:t>方法的调用后并不是立即执行多线程代码，而是</a:t>
            </a:r>
            <a:r>
              <a:rPr lang="zh-CN" altLang="en-US" b="1" dirty="0">
                <a:solidFill>
                  <a:srgbClr val="AE0B0B"/>
                </a:solidFill>
              </a:rPr>
              <a:t>使该线程变为就绪状态</a:t>
            </a:r>
            <a:r>
              <a:rPr lang="zh-CN" altLang="en-US" dirty="0"/>
              <a:t>，什么时候运行是由操作系统调度决定的</a:t>
            </a:r>
          </a:p>
        </p:txBody>
      </p:sp>
    </p:spTree>
    <p:extLst>
      <p:ext uri="{BB962C8B-B14F-4D97-AF65-F5344CB8AC3E}">
        <p14:creationId xmlns:p14="http://schemas.microsoft.com/office/powerpoint/2010/main" val="10510689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节</a:t>
            </a:r>
            <a:r>
              <a:rPr lang="en-US" altLang="zh-CN" dirty="0"/>
              <a:t>【</a:t>
            </a:r>
            <a:r>
              <a:rPr lang="zh-CN" altLang="en-US" dirty="0"/>
              <a:t>基本概念</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a:t>知识点</a:t>
            </a:r>
            <a:r>
              <a:rPr lang="en-US" altLang="zh-CN" dirty="0"/>
              <a:t>1</a:t>
            </a:r>
            <a:r>
              <a:rPr lang="zh-CN" altLang="en-US" dirty="0"/>
              <a:t>：程序、进程、线程的基本概念和关系</a:t>
            </a:r>
          </a:p>
          <a:p>
            <a:r>
              <a:rPr lang="zh-CN" altLang="en-US" dirty="0"/>
              <a:t>知识点</a:t>
            </a:r>
            <a:r>
              <a:rPr lang="en-US" altLang="zh-CN" dirty="0"/>
              <a:t>2</a:t>
            </a:r>
            <a:r>
              <a:rPr lang="zh-CN" altLang="en-US" dirty="0"/>
              <a:t>：为什么要进行多线程编程</a:t>
            </a:r>
          </a:p>
          <a:p>
            <a:r>
              <a:rPr lang="zh-CN" altLang="en-US" dirty="0"/>
              <a:t>知识点</a:t>
            </a:r>
            <a:r>
              <a:rPr lang="en-US" altLang="zh-CN" dirty="0"/>
              <a:t>3</a:t>
            </a:r>
            <a:r>
              <a:rPr lang="zh-CN" altLang="en-US" dirty="0"/>
              <a:t>：</a:t>
            </a:r>
            <a:r>
              <a:rPr lang="en-US" altLang="zh-CN" dirty="0"/>
              <a:t>Java</a:t>
            </a:r>
            <a:r>
              <a:rPr lang="zh-CN" altLang="en-US" dirty="0"/>
              <a:t>在多线程应用中的优势</a:t>
            </a:r>
          </a:p>
          <a:p>
            <a:r>
              <a:rPr lang="zh-CN" altLang="en-US" dirty="0"/>
              <a:t>知识点</a:t>
            </a:r>
            <a:r>
              <a:rPr lang="en-US" altLang="zh-CN" dirty="0"/>
              <a:t>4</a:t>
            </a:r>
            <a:r>
              <a:rPr lang="zh-CN" altLang="en-US" dirty="0"/>
              <a:t>：</a:t>
            </a:r>
            <a:r>
              <a:rPr lang="en-US" altLang="zh-CN" dirty="0"/>
              <a:t>Java</a:t>
            </a:r>
            <a:r>
              <a:rPr lang="zh-CN" altLang="en-US" dirty="0"/>
              <a:t>线程的生命周期</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lnSpcReduction="10000"/>
          </a:bodyPr>
          <a:lstStyle/>
          <a:p>
            <a:r>
              <a:rPr lang="zh-CN" altLang="en-US" dirty="0"/>
              <a:t>线程的停止远比线程的启动情况复杂</a:t>
            </a:r>
            <a:endParaRPr lang="en-US" altLang="zh-CN" dirty="0"/>
          </a:p>
          <a:p>
            <a:r>
              <a:rPr lang="zh-CN" altLang="en-US" dirty="0"/>
              <a:t>在</a:t>
            </a:r>
            <a:r>
              <a:rPr lang="en-US" altLang="zh-CN" dirty="0"/>
              <a:t>Thread</a:t>
            </a:r>
            <a:r>
              <a:rPr lang="zh-CN" altLang="en-US" dirty="0"/>
              <a:t>线程类中提供了</a:t>
            </a:r>
            <a:r>
              <a:rPr lang="en-US" altLang="zh-CN" dirty="0"/>
              <a:t>stop()</a:t>
            </a:r>
            <a:r>
              <a:rPr lang="zh-CN" altLang="en-US" dirty="0"/>
              <a:t>方法用于停止一个已经启动的线程，但是它</a:t>
            </a:r>
            <a:r>
              <a:rPr lang="zh-CN" altLang="en-US" b="1" dirty="0">
                <a:solidFill>
                  <a:srgbClr val="AE0B0B"/>
                </a:solidFill>
              </a:rPr>
              <a:t>已经被废弃</a:t>
            </a:r>
            <a:r>
              <a:rPr lang="zh-CN" altLang="en-US" dirty="0"/>
              <a:t>，</a:t>
            </a:r>
            <a:r>
              <a:rPr lang="zh-CN" altLang="en-US" b="1" dirty="0">
                <a:solidFill>
                  <a:srgbClr val="AE0B0B"/>
                </a:solidFill>
              </a:rPr>
              <a:t>不建议使用，因为它本质上就是不安全的</a:t>
            </a:r>
            <a:r>
              <a:rPr lang="zh-CN" altLang="en-US" dirty="0"/>
              <a:t>，它会解锁线程所有已经锁定的监视程序，在这个过程中会出现不确定性，导致这些监视程序监视的对象出现不一致的情况，或者引发死锁</a:t>
            </a:r>
            <a:endParaRPr lang="en-US" altLang="zh-CN" dirty="0"/>
          </a:p>
          <a:p>
            <a:r>
              <a:rPr lang="zh-CN" altLang="en-US" dirty="0"/>
              <a:t>事实上在</a:t>
            </a:r>
            <a:r>
              <a:rPr lang="en-US" altLang="zh-CN" dirty="0"/>
              <a:t>Java</a:t>
            </a:r>
            <a:r>
              <a:rPr lang="zh-CN" altLang="en-US" dirty="0"/>
              <a:t>的多线程编程中，</a:t>
            </a:r>
            <a:r>
              <a:rPr lang="en-US" altLang="zh-CN" dirty="0"/>
              <a:t>Thread</a:t>
            </a:r>
            <a:r>
              <a:rPr lang="zh-CN" altLang="en-US" dirty="0"/>
              <a:t>类型包含了</a:t>
            </a:r>
            <a:r>
              <a:rPr lang="en-US" altLang="zh-CN" dirty="0"/>
              <a:t>start(), stop(), stop(</a:t>
            </a:r>
            <a:r>
              <a:rPr lang="en-US" altLang="zh-CN" dirty="0" err="1"/>
              <a:t>Throwable</a:t>
            </a:r>
            <a:r>
              <a:rPr lang="en-US" altLang="zh-CN" dirty="0"/>
              <a:t>) and suspend(), destroy() and resume()</a:t>
            </a:r>
            <a:r>
              <a:rPr lang="zh-CN" altLang="en-US" dirty="0"/>
              <a:t>等方法可以对线程进行操作，但是这些方法中，</a:t>
            </a:r>
            <a:r>
              <a:rPr lang="zh-CN" altLang="en-US" b="1" dirty="0">
                <a:solidFill>
                  <a:srgbClr val="AE0B0B"/>
                </a:solidFill>
              </a:rPr>
              <a:t>只有</a:t>
            </a:r>
            <a:r>
              <a:rPr lang="en-US" altLang="zh-CN" b="1" dirty="0">
                <a:solidFill>
                  <a:srgbClr val="AE0B0B"/>
                </a:solidFill>
              </a:rPr>
              <a:t>start()</a:t>
            </a:r>
            <a:r>
              <a:rPr lang="zh-CN" altLang="en-US" b="1" dirty="0">
                <a:solidFill>
                  <a:srgbClr val="AE0B0B"/>
                </a:solidFill>
              </a:rPr>
              <a:t>方法得到了保留</a:t>
            </a:r>
            <a:endParaRPr lang="en-US" altLang="zh-CN" b="1" dirty="0">
              <a:solidFill>
                <a:srgbClr val="AE0B0B"/>
              </a:solidFill>
            </a:endParaRPr>
          </a:p>
          <a:p>
            <a:endParaRPr lang="en-US" altLang="zh-CN" dirty="0"/>
          </a:p>
          <a:p>
            <a:endParaRPr lang="zh-CN" altLang="en-US" dirty="0"/>
          </a:p>
        </p:txBody>
      </p:sp>
    </p:spTree>
    <p:extLst>
      <p:ext uri="{BB962C8B-B14F-4D97-AF65-F5344CB8AC3E}">
        <p14:creationId xmlns:p14="http://schemas.microsoft.com/office/powerpoint/2010/main" val="31251135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那么应该如何安全的停止一个正在运行的线程呢？</a:t>
            </a:r>
            <a:endParaRPr lang="en-US" altLang="zh-CN" dirty="0"/>
          </a:p>
          <a:p>
            <a:r>
              <a:rPr lang="zh-CN" altLang="en-US" dirty="0"/>
              <a:t>之前提到过，线程对象的</a:t>
            </a:r>
            <a:r>
              <a:rPr lang="en-US" altLang="zh-CN" dirty="0"/>
              <a:t>run()</a:t>
            </a:r>
            <a:r>
              <a:rPr lang="zh-CN" altLang="en-US" dirty="0"/>
              <a:t>方法所有代码执行完成后，线程会自然消亡，因此如果需要在运行过程提前停止线程，可以通过改变共享变量值的方法让</a:t>
            </a:r>
            <a:r>
              <a:rPr lang="en-US" altLang="zh-CN" dirty="0"/>
              <a:t>run()</a:t>
            </a:r>
            <a:r>
              <a:rPr lang="zh-CN" altLang="en-US" dirty="0"/>
              <a:t>方法执行结束</a:t>
            </a:r>
          </a:p>
        </p:txBody>
      </p:sp>
    </p:spTree>
    <p:extLst>
      <p:ext uri="{BB962C8B-B14F-4D97-AF65-F5344CB8AC3E}">
        <p14:creationId xmlns:p14="http://schemas.microsoft.com/office/powerpoint/2010/main" val="390773796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使用共享变量停止线程的示例：</a:t>
            </a:r>
          </a:p>
        </p:txBody>
      </p:sp>
      <p:pic>
        <p:nvPicPr>
          <p:cNvPr id="4" name="图片 3"/>
          <p:cNvPicPr>
            <a:picLocks noChangeAspect="1"/>
          </p:cNvPicPr>
          <p:nvPr/>
        </p:nvPicPr>
        <p:blipFill>
          <a:blip r:embed="rId2"/>
          <a:stretch>
            <a:fillRect/>
          </a:stretch>
        </p:blipFill>
        <p:spPr>
          <a:xfrm>
            <a:off x="641171" y="1693545"/>
            <a:ext cx="11106150" cy="356235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113089" y="323355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398520" y="44514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38078" y="4464871"/>
            <a:ext cx="715609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停止线程</a:t>
            </a:r>
          </a:p>
        </p:txBody>
      </p:sp>
      <p:sp>
        <p:nvSpPr>
          <p:cNvPr id="8" name="圆角矩形 7"/>
          <p:cNvSpPr/>
          <p:nvPr/>
        </p:nvSpPr>
        <p:spPr>
          <a:xfrm>
            <a:off x="1280729" y="2538969"/>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176587" y="31560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49012" y="3136508"/>
            <a:ext cx="715609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当变量为</a:t>
            </a:r>
            <a:r>
              <a:rPr lang="en-US" altLang="zh-CN" b="1" dirty="0">
                <a:solidFill>
                  <a:srgbClr val="C00000"/>
                </a:solidFill>
                <a:latin typeface="微软雅黑" panose="020B0503020204020204" pitchFamily="34" charset="-122"/>
                <a:ea typeface="微软雅黑" panose="020B0503020204020204" pitchFamily="34" charset="-122"/>
              </a:rPr>
              <a:t>true</a:t>
            </a:r>
            <a:r>
              <a:rPr lang="zh-CN" altLang="en-US" b="1" dirty="0">
                <a:solidFill>
                  <a:srgbClr val="C00000"/>
                </a:solidFill>
                <a:latin typeface="微软雅黑" panose="020B0503020204020204" pitchFamily="34" charset="-122"/>
                <a:ea typeface="微软雅黑" panose="020B0503020204020204" pitchFamily="34" charset="-122"/>
              </a:rPr>
              <a:t>时，线程会持续运行而不会退出</a:t>
            </a:r>
          </a:p>
        </p:txBody>
      </p:sp>
      <p:sp>
        <p:nvSpPr>
          <p:cNvPr id="11" name="右箭头 10"/>
          <p:cNvSpPr/>
          <p:nvPr/>
        </p:nvSpPr>
        <p:spPr>
          <a:xfrm rot="10800000">
            <a:off x="3342362" y="245342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038078" y="2502844"/>
            <a:ext cx="715609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修改共享变量，促使</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方法中的循环结束，从而完成方法的调用，线程自然消亡</a:t>
            </a:r>
          </a:p>
        </p:txBody>
      </p:sp>
      <p:sp>
        <p:nvSpPr>
          <p:cNvPr id="13" name="圆角矩形 12"/>
          <p:cNvSpPr/>
          <p:nvPr/>
        </p:nvSpPr>
        <p:spPr>
          <a:xfrm>
            <a:off x="1423324" y="452895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a:stretch>
            <a:fillRect/>
          </a:stretch>
        </p:blipFill>
        <p:spPr>
          <a:xfrm>
            <a:off x="6194246" y="4847578"/>
            <a:ext cx="5248275" cy="819150"/>
          </a:xfrm>
          <a:prstGeom prst="rect">
            <a:avLst/>
          </a:prstGeom>
          <a:blipFill>
            <a:blip r:embed="rId3"/>
            <a:stretch>
              <a:fillRect/>
            </a:stretch>
          </a:blipFill>
          <a:ln w="101600">
            <a:solidFill>
              <a:srgbClr val="339933">
                <a:alpha val="96000"/>
              </a:srgbClr>
            </a:solidFill>
          </a:ln>
        </p:spPr>
      </p:pic>
      <p:sp>
        <p:nvSpPr>
          <p:cNvPr id="15" name="圆角矩形 14"/>
          <p:cNvSpPr/>
          <p:nvPr/>
        </p:nvSpPr>
        <p:spPr>
          <a:xfrm>
            <a:off x="10500360" y="4967145"/>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400000">
            <a:off x="10388470" y="456331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08009" y="3794020"/>
            <a:ext cx="254076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程序启动后迅速结束，说明线程已经成功结束</a:t>
            </a:r>
          </a:p>
        </p:txBody>
      </p:sp>
      <p:pic>
        <p:nvPicPr>
          <p:cNvPr id="18" name="图片 17"/>
          <p:cNvPicPr>
            <a:picLocks noChangeAspect="1"/>
          </p:cNvPicPr>
          <p:nvPr/>
        </p:nvPicPr>
        <p:blipFill>
          <a:blip r:embed="rId5"/>
          <a:stretch>
            <a:fillRect/>
          </a:stretch>
        </p:blipFill>
        <p:spPr>
          <a:xfrm>
            <a:off x="501967" y="5811018"/>
            <a:ext cx="4238625" cy="438150"/>
          </a:xfrm>
          <a:prstGeom prst="rect">
            <a:avLst/>
          </a:prstGeom>
          <a:blipFill>
            <a:blip r:embed="rId3"/>
            <a:stretch>
              <a:fillRect/>
            </a:stretch>
          </a:blipFill>
          <a:ln w="101600">
            <a:solidFill>
              <a:srgbClr val="339933">
                <a:alpha val="96000"/>
              </a:srgbClr>
            </a:solidFill>
          </a:ln>
        </p:spPr>
      </p:pic>
      <p:pic>
        <p:nvPicPr>
          <p:cNvPr id="19" name="图片 18"/>
          <p:cNvPicPr>
            <a:picLocks noChangeAspect="1"/>
          </p:cNvPicPr>
          <p:nvPr/>
        </p:nvPicPr>
        <p:blipFill>
          <a:blip r:embed="rId6"/>
          <a:stretch>
            <a:fillRect/>
          </a:stretch>
        </p:blipFill>
        <p:spPr>
          <a:xfrm>
            <a:off x="4311967" y="6050393"/>
            <a:ext cx="5000625" cy="466725"/>
          </a:xfrm>
          <a:prstGeom prst="rect">
            <a:avLst/>
          </a:prstGeom>
          <a:blipFill>
            <a:blip r:embed="rId3"/>
            <a:stretch>
              <a:fillRect/>
            </a:stretch>
          </a:blipFill>
          <a:ln w="101600">
            <a:solidFill>
              <a:srgbClr val="339933">
                <a:alpha val="96000"/>
              </a:srgbClr>
            </a:solidFill>
          </a:ln>
        </p:spPr>
      </p:pic>
      <p:sp>
        <p:nvSpPr>
          <p:cNvPr id="20" name="圆角矩形 19"/>
          <p:cNvSpPr/>
          <p:nvPr/>
        </p:nvSpPr>
        <p:spPr>
          <a:xfrm>
            <a:off x="8613616" y="6080273"/>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58395" y="6006418"/>
            <a:ext cx="2237205" cy="291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a:off x="2895600" y="6101318"/>
            <a:ext cx="5718016" cy="14784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文本框 22"/>
          <p:cNvSpPr txBox="1"/>
          <p:nvPr/>
        </p:nvSpPr>
        <p:spPr>
          <a:xfrm>
            <a:off x="3290310" y="5914423"/>
            <a:ext cx="4136748"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a:t>不调用停止方法，线程将会持续执行</a:t>
            </a:r>
          </a:p>
        </p:txBody>
      </p:sp>
      <p:sp>
        <p:nvSpPr>
          <p:cNvPr id="24" name="右箭头 23"/>
          <p:cNvSpPr/>
          <p:nvPr/>
        </p:nvSpPr>
        <p:spPr>
          <a:xfrm rot="5400000">
            <a:off x="2285066" y="533541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087124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lnSpcReduction="10000"/>
          </a:bodyPr>
          <a:lstStyle/>
          <a:p>
            <a:r>
              <a:rPr lang="zh-CN" altLang="en-US" dirty="0"/>
              <a:t>如果一个线程由于等待某些事件的发生而被阻塞，又该怎样停止该线程呢？</a:t>
            </a:r>
            <a:endParaRPr lang="en-US" altLang="zh-CN" dirty="0"/>
          </a:p>
          <a:p>
            <a:r>
              <a:rPr lang="zh-CN" altLang="en-US" dirty="0"/>
              <a:t>这种情况经常会发生，比如当一个线程由于需要等候资源、数据而调用</a:t>
            </a:r>
            <a:r>
              <a:rPr lang="en-US" altLang="zh-CN" dirty="0" err="1"/>
              <a:t>Thread.sleep</a:t>
            </a:r>
            <a:r>
              <a:rPr lang="en-US" altLang="zh-CN" dirty="0"/>
              <a:t>()</a:t>
            </a:r>
            <a:r>
              <a:rPr lang="zh-CN" altLang="en-US" dirty="0"/>
              <a:t>方法、</a:t>
            </a:r>
            <a:r>
              <a:rPr lang="en-US" altLang="zh-CN" dirty="0"/>
              <a:t>Object</a:t>
            </a:r>
            <a:r>
              <a:rPr lang="zh-CN" altLang="en-US" dirty="0"/>
              <a:t>类的</a:t>
            </a:r>
            <a:r>
              <a:rPr lang="en-US" altLang="zh-CN" dirty="0"/>
              <a:t>wait()</a:t>
            </a:r>
            <a:r>
              <a:rPr lang="zh-CN" altLang="en-US" dirty="0"/>
              <a:t>方法等，都有可能导致线程阻塞，使线程处于处于不可运行状态时，即使主程序中将该线程的共享变量设置为</a:t>
            </a:r>
            <a:r>
              <a:rPr lang="en-US" altLang="zh-CN" dirty="0"/>
              <a:t>false</a:t>
            </a:r>
            <a:r>
              <a:rPr lang="zh-CN" altLang="en-US" dirty="0"/>
              <a:t>，但该线程此时根本无法检查循环标志，当然也就无法立即中断</a:t>
            </a:r>
            <a:endParaRPr lang="en-US" altLang="zh-CN" dirty="0"/>
          </a:p>
          <a:p>
            <a:r>
              <a:rPr lang="zh-CN" altLang="en-US" dirty="0"/>
              <a:t>这里我们给出的建议是，使用</a:t>
            </a:r>
            <a:r>
              <a:rPr lang="en-US" altLang="zh-CN" dirty="0"/>
              <a:t>Thread</a:t>
            </a:r>
            <a:r>
              <a:rPr lang="zh-CN" altLang="en-US" dirty="0"/>
              <a:t>提供的</a:t>
            </a:r>
            <a:r>
              <a:rPr lang="en-US" altLang="zh-CN" b="1" dirty="0">
                <a:solidFill>
                  <a:srgbClr val="AE0B0B"/>
                </a:solidFill>
              </a:rPr>
              <a:t>interrupt()</a:t>
            </a:r>
            <a:r>
              <a:rPr lang="zh-CN" altLang="en-US" b="1" dirty="0">
                <a:solidFill>
                  <a:srgbClr val="AE0B0B"/>
                </a:solidFill>
              </a:rPr>
              <a:t>方法</a:t>
            </a:r>
            <a:r>
              <a:rPr lang="zh-CN" altLang="en-US" dirty="0"/>
              <a:t>，因为该方法虽然不会中断一个正在运行的线程，但是它可以使一个被阻塞的线程抛出一个中断异常，从而使线程提前结束阻塞状态，退出堵塞代码</a:t>
            </a:r>
          </a:p>
        </p:txBody>
      </p:sp>
    </p:spTree>
    <p:extLst>
      <p:ext uri="{BB962C8B-B14F-4D97-AF65-F5344CB8AC3E}">
        <p14:creationId xmlns:p14="http://schemas.microsoft.com/office/powerpoint/2010/main" val="36274244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中断阻塞线程的示例：</a:t>
            </a:r>
          </a:p>
        </p:txBody>
      </p:sp>
      <p:pic>
        <p:nvPicPr>
          <p:cNvPr id="5" name="图片 4"/>
          <p:cNvPicPr>
            <a:picLocks noChangeAspect="1"/>
          </p:cNvPicPr>
          <p:nvPr/>
        </p:nvPicPr>
        <p:blipFill>
          <a:blip r:embed="rId2"/>
          <a:stretch>
            <a:fillRect/>
          </a:stretch>
        </p:blipFill>
        <p:spPr>
          <a:xfrm>
            <a:off x="639127" y="1665004"/>
            <a:ext cx="10182225" cy="48387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4"/>
          <a:stretch>
            <a:fillRect/>
          </a:stretch>
        </p:blipFill>
        <p:spPr>
          <a:xfrm>
            <a:off x="4749165" y="2509090"/>
            <a:ext cx="7229475" cy="1114425"/>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6082605" y="4024688"/>
            <a:ext cx="5829300" cy="885825"/>
          </a:xfrm>
          <a:prstGeom prst="rect">
            <a:avLst/>
          </a:prstGeom>
          <a:blipFill>
            <a:blip r:embed="rId3"/>
            <a:stretch>
              <a:fillRect/>
            </a:stretch>
          </a:blipFill>
          <a:ln w="101600">
            <a:solidFill>
              <a:srgbClr val="339933">
                <a:alpha val="96000"/>
              </a:srgbClr>
            </a:solidFill>
          </a:ln>
        </p:spPr>
      </p:pic>
      <p:pic>
        <p:nvPicPr>
          <p:cNvPr id="9" name="图片 8"/>
          <p:cNvPicPr>
            <a:picLocks noChangeAspect="1"/>
          </p:cNvPicPr>
          <p:nvPr/>
        </p:nvPicPr>
        <p:blipFill>
          <a:blip r:embed="rId6"/>
          <a:stretch>
            <a:fillRect/>
          </a:stretch>
        </p:blipFill>
        <p:spPr>
          <a:xfrm>
            <a:off x="4641671" y="5532716"/>
            <a:ext cx="7105650" cy="781050"/>
          </a:xfrm>
          <a:prstGeom prst="rect">
            <a:avLst/>
          </a:prstGeom>
          <a:blipFill>
            <a:blip r:embed="rId3"/>
            <a:stretch>
              <a:fillRect/>
            </a:stretch>
          </a:blipFill>
          <a:ln w="101600">
            <a:solidFill>
              <a:srgbClr val="339933">
                <a:alpha val="96000"/>
              </a:srgbClr>
            </a:solidFill>
          </a:ln>
        </p:spPr>
      </p:pic>
      <p:sp>
        <p:nvSpPr>
          <p:cNvPr id="10" name="圆角矩形 9"/>
          <p:cNvSpPr/>
          <p:nvPr/>
        </p:nvSpPr>
        <p:spPr>
          <a:xfrm>
            <a:off x="1346200" y="2728925"/>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10800000">
            <a:off x="3356964" y="267022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995982" y="2683595"/>
            <a:ext cx="715609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中断线程，此时线程代码将抛出</a:t>
            </a:r>
            <a:r>
              <a:rPr lang="en-US" altLang="zh-CN" b="1" dirty="0" err="1">
                <a:solidFill>
                  <a:srgbClr val="C00000"/>
                </a:solidFill>
                <a:latin typeface="微软雅黑" panose="020B0503020204020204" pitchFamily="34" charset="-122"/>
                <a:ea typeface="微软雅黑" panose="020B0503020204020204" pitchFamily="34" charset="-122"/>
              </a:rPr>
              <a:t>InterruptedException</a:t>
            </a:r>
            <a:r>
              <a:rPr lang="zh-CN" altLang="en-US" b="1" dirty="0">
                <a:solidFill>
                  <a:srgbClr val="C00000"/>
                </a:solidFill>
                <a:latin typeface="微软雅黑" panose="020B0503020204020204" pitchFamily="34" charset="-122"/>
                <a:ea typeface="微软雅黑" panose="020B0503020204020204" pitchFamily="34" charset="-122"/>
              </a:rPr>
              <a:t>异常</a:t>
            </a:r>
          </a:p>
        </p:txBody>
      </p:sp>
      <p:sp>
        <p:nvSpPr>
          <p:cNvPr id="13" name="圆角矩形 12"/>
          <p:cNvSpPr/>
          <p:nvPr/>
        </p:nvSpPr>
        <p:spPr>
          <a:xfrm>
            <a:off x="11353343" y="2514700"/>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11241453" y="211086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717013" y="1388719"/>
            <a:ext cx="254076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程序启动后迅速结束，说明线程已经成功结束</a:t>
            </a:r>
          </a:p>
        </p:txBody>
      </p:sp>
      <p:sp>
        <p:nvSpPr>
          <p:cNvPr id="16" name="圆角矩形 15"/>
          <p:cNvSpPr/>
          <p:nvPr/>
        </p:nvSpPr>
        <p:spPr>
          <a:xfrm>
            <a:off x="2177264" y="5374134"/>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6200000">
            <a:off x="2701906" y="569354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793424" y="6206054"/>
            <a:ext cx="3127078"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处理</a:t>
            </a:r>
            <a:r>
              <a:rPr lang="en-US" altLang="zh-CN" b="1" dirty="0" err="1">
                <a:solidFill>
                  <a:srgbClr val="C00000"/>
                </a:solidFill>
                <a:latin typeface="微软雅黑" panose="020B0503020204020204" pitchFamily="34" charset="-122"/>
                <a:ea typeface="微软雅黑" panose="020B0503020204020204" pitchFamily="34" charset="-122"/>
              </a:rPr>
              <a:t>InterruptedException</a:t>
            </a:r>
            <a:r>
              <a:rPr lang="zh-CN" altLang="en-US" b="1" dirty="0">
                <a:solidFill>
                  <a:srgbClr val="C00000"/>
                </a:solidFill>
                <a:latin typeface="微软雅黑" panose="020B0503020204020204" pitchFamily="34" charset="-122"/>
                <a:ea typeface="微软雅黑" panose="020B0503020204020204" pitchFamily="34" charset="-122"/>
              </a:rPr>
              <a:t>异常时改变共享变量的值</a:t>
            </a:r>
          </a:p>
        </p:txBody>
      </p:sp>
      <p:sp>
        <p:nvSpPr>
          <p:cNvPr id="19" name="圆角矩形 18"/>
          <p:cNvSpPr/>
          <p:nvPr/>
        </p:nvSpPr>
        <p:spPr>
          <a:xfrm>
            <a:off x="6082605" y="4448838"/>
            <a:ext cx="2117791" cy="46167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1325292" y="5496071"/>
            <a:ext cx="504745" cy="33779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20"/>
          <p:cNvSpPr>
            <a:spLocks noChangeShapeType="1"/>
          </p:cNvSpPr>
          <p:nvPr/>
        </p:nvSpPr>
        <p:spPr bwMode="auto">
          <a:xfrm>
            <a:off x="8200396" y="4642106"/>
            <a:ext cx="3124896" cy="103436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2" name="文本框 21"/>
          <p:cNvSpPr txBox="1"/>
          <p:nvPr/>
        </p:nvSpPr>
        <p:spPr>
          <a:xfrm>
            <a:off x="6645201" y="5044495"/>
            <a:ext cx="5102120"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a:t>不中断线程，即便改变共享变量的值也无效</a:t>
            </a:r>
          </a:p>
        </p:txBody>
      </p:sp>
    </p:spTree>
    <p:extLst>
      <p:ext uri="{BB962C8B-B14F-4D97-AF65-F5344CB8AC3E}">
        <p14:creationId xmlns:p14="http://schemas.microsoft.com/office/powerpoint/2010/main" val="227268141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normAutofit fontScale="85000" lnSpcReduction="20000"/>
          </a:bodyPr>
          <a:lstStyle/>
          <a:p>
            <a:r>
              <a:rPr lang="zh-CN" altLang="en-US" dirty="0"/>
              <a:t>在</a:t>
            </a:r>
            <a:r>
              <a:rPr lang="en-US" altLang="zh-CN" dirty="0"/>
              <a:t>Thread</a:t>
            </a:r>
            <a:r>
              <a:rPr lang="zh-CN" altLang="en-US" dirty="0"/>
              <a:t>类中有两个方法可以判断线程是否通过</a:t>
            </a:r>
            <a:r>
              <a:rPr lang="en-US" altLang="zh-CN" dirty="0"/>
              <a:t>interrupt</a:t>
            </a:r>
            <a:r>
              <a:rPr lang="zh-CN" altLang="en-US" dirty="0"/>
              <a:t>方法被终止。</a:t>
            </a:r>
            <a:endParaRPr lang="en-US" altLang="zh-CN" dirty="0"/>
          </a:p>
          <a:p>
            <a:pPr lvl="1"/>
            <a:r>
              <a:rPr lang="zh-CN" altLang="en-US" dirty="0"/>
              <a:t>一个是静态的方法</a:t>
            </a:r>
            <a:r>
              <a:rPr lang="en-US" altLang="zh-CN" dirty="0"/>
              <a:t>interrupted()</a:t>
            </a:r>
          </a:p>
          <a:p>
            <a:pPr lvl="1"/>
            <a:r>
              <a:rPr lang="zh-CN" altLang="en-US" dirty="0"/>
              <a:t>一个是非静态的方法</a:t>
            </a:r>
            <a:r>
              <a:rPr lang="en-US" altLang="zh-CN" dirty="0" err="1"/>
              <a:t>isInterrupted</a:t>
            </a:r>
            <a:r>
              <a:rPr lang="en-US" altLang="zh-CN" dirty="0"/>
              <a:t>()</a:t>
            </a:r>
          </a:p>
          <a:p>
            <a:r>
              <a:rPr lang="zh-CN" altLang="en-US" dirty="0"/>
              <a:t>这两个方法的区别是</a:t>
            </a:r>
            <a:r>
              <a:rPr lang="en-US" altLang="zh-CN" dirty="0"/>
              <a:t>interrupted</a:t>
            </a:r>
            <a:r>
              <a:rPr lang="zh-CN" altLang="en-US" dirty="0"/>
              <a:t>用来判断当前线是否被中断，而</a:t>
            </a:r>
            <a:r>
              <a:rPr lang="en-US" altLang="zh-CN" dirty="0" err="1"/>
              <a:t>isInterrupted</a:t>
            </a:r>
            <a:r>
              <a:rPr lang="zh-CN" altLang="en-US" dirty="0"/>
              <a:t>可以用来判断其他线程是否被中断</a:t>
            </a:r>
            <a:endParaRPr lang="en-US" altLang="zh-CN" dirty="0"/>
          </a:p>
          <a:p>
            <a:r>
              <a:rPr lang="zh-CN" altLang="en-US" dirty="0"/>
              <a:t>这里还存在几个问题需要大家注意：</a:t>
            </a:r>
            <a:endParaRPr lang="en-US" altLang="zh-CN" dirty="0"/>
          </a:p>
          <a:p>
            <a:pPr lvl="1"/>
            <a:r>
              <a:rPr lang="zh-CN" altLang="en-US" dirty="0"/>
              <a:t>首先，需要区分捕获到的</a:t>
            </a:r>
            <a:r>
              <a:rPr lang="en-US" altLang="zh-CN" dirty="0" err="1"/>
              <a:t>InterruptedException</a:t>
            </a:r>
            <a:r>
              <a:rPr lang="zh-CN" altLang="en-US" dirty="0"/>
              <a:t>是否是由我们主动调用</a:t>
            </a:r>
            <a:r>
              <a:rPr lang="en-US" altLang="zh-CN" dirty="0"/>
              <a:t>interrupt()</a:t>
            </a:r>
            <a:r>
              <a:rPr lang="zh-CN" altLang="en-US" dirty="0"/>
              <a:t>方法所引起的，因为还有其他因素可能会导致此异常，而在某些时候即便是产生了此异常也应该能够让线程继续执行，这时候我们就需要编写代码来进行区分</a:t>
            </a:r>
            <a:endParaRPr lang="en-US" altLang="zh-CN" dirty="0"/>
          </a:p>
          <a:p>
            <a:pPr lvl="1"/>
            <a:r>
              <a:rPr lang="zh-CN" altLang="en-US" dirty="0"/>
              <a:t>另一个不太好的消息是，</a:t>
            </a:r>
            <a:r>
              <a:rPr lang="en-US" altLang="zh-CN" dirty="0"/>
              <a:t> </a:t>
            </a:r>
            <a:r>
              <a:rPr lang="en-US" altLang="zh-CN" b="1" dirty="0">
                <a:solidFill>
                  <a:srgbClr val="AE0B0B"/>
                </a:solidFill>
              </a:rPr>
              <a:t>interrupt()</a:t>
            </a:r>
            <a:r>
              <a:rPr lang="zh-CN" altLang="en-US" b="1" dirty="0">
                <a:solidFill>
                  <a:srgbClr val="AE0B0B"/>
                </a:solidFill>
              </a:rPr>
              <a:t>方法并不能阻断</a:t>
            </a:r>
            <a:r>
              <a:rPr lang="en-US" altLang="zh-CN" b="1" dirty="0">
                <a:solidFill>
                  <a:srgbClr val="AE0B0B"/>
                </a:solidFill>
              </a:rPr>
              <a:t>I/O</a:t>
            </a:r>
            <a:r>
              <a:rPr lang="zh-CN" altLang="en-US" b="1" dirty="0">
                <a:solidFill>
                  <a:srgbClr val="AE0B0B"/>
                </a:solidFill>
              </a:rPr>
              <a:t>阻塞或线程同步引起的线程阻塞</a:t>
            </a:r>
            <a:r>
              <a:rPr lang="zh-CN" altLang="en-US" dirty="0"/>
              <a:t>，也就是说如果有一个线程在等待键盘输入或是等待网络连接等</a:t>
            </a:r>
            <a:r>
              <a:rPr lang="en-US" altLang="zh-CN" dirty="0"/>
              <a:t>I/O</a:t>
            </a:r>
            <a:r>
              <a:rPr lang="zh-CN" altLang="en-US" dirty="0"/>
              <a:t>资源，之前的停止方法就会失效</a:t>
            </a:r>
          </a:p>
        </p:txBody>
      </p:sp>
    </p:spTree>
    <p:extLst>
      <p:ext uri="{BB962C8B-B14F-4D97-AF65-F5344CB8AC3E}">
        <p14:creationId xmlns:p14="http://schemas.microsoft.com/office/powerpoint/2010/main" val="234087586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那么我们应该如何处理由</a:t>
            </a:r>
            <a:r>
              <a:rPr lang="en-US" altLang="zh-CN" dirty="0"/>
              <a:t>I/O</a:t>
            </a:r>
            <a:r>
              <a:rPr lang="zh-CN" altLang="en-US" dirty="0"/>
              <a:t>资源引起的线程阻塞时的线程中断问题呢？</a:t>
            </a:r>
            <a:endParaRPr lang="en-US" altLang="zh-CN" dirty="0"/>
          </a:p>
          <a:p>
            <a:r>
              <a:rPr lang="zh-CN" altLang="en-US" dirty="0"/>
              <a:t>答案是</a:t>
            </a:r>
            <a:r>
              <a:rPr lang="zh-CN" altLang="en-US" b="1" dirty="0">
                <a:solidFill>
                  <a:srgbClr val="AE0B0B"/>
                </a:solidFill>
              </a:rPr>
              <a:t>关闭底层</a:t>
            </a:r>
            <a:r>
              <a:rPr lang="en-US" altLang="zh-CN" b="1" dirty="0">
                <a:solidFill>
                  <a:srgbClr val="AE0B0B"/>
                </a:solidFill>
              </a:rPr>
              <a:t>I/O</a:t>
            </a:r>
            <a:r>
              <a:rPr lang="zh-CN" altLang="en-US" b="1" dirty="0">
                <a:solidFill>
                  <a:srgbClr val="AE0B0B"/>
                </a:solidFill>
              </a:rPr>
              <a:t>通道，人为引发异常</a:t>
            </a:r>
            <a:r>
              <a:rPr lang="zh-CN" altLang="en-US" dirty="0"/>
              <a:t>从而进行共享变量重新赋值而跳出线程的</a:t>
            </a:r>
            <a:r>
              <a:rPr lang="en-US" altLang="zh-CN" dirty="0"/>
              <a:t>run()</a:t>
            </a:r>
            <a:r>
              <a:rPr lang="zh-CN" altLang="en-US" dirty="0"/>
              <a:t>方法</a:t>
            </a:r>
          </a:p>
        </p:txBody>
      </p:sp>
    </p:spTree>
    <p:extLst>
      <p:ext uri="{BB962C8B-B14F-4D97-AF65-F5344CB8AC3E}">
        <p14:creationId xmlns:p14="http://schemas.microsoft.com/office/powerpoint/2010/main" val="428790721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中断</a:t>
            </a:r>
            <a:r>
              <a:rPr lang="en-US" altLang="zh-CN" dirty="0"/>
              <a:t>I/O</a:t>
            </a:r>
            <a:r>
              <a:rPr lang="zh-CN" altLang="en-US" dirty="0"/>
              <a:t>等待线程示例：</a:t>
            </a:r>
          </a:p>
        </p:txBody>
      </p:sp>
      <p:pic>
        <p:nvPicPr>
          <p:cNvPr id="4" name="图片 3"/>
          <p:cNvPicPr>
            <a:picLocks noChangeAspect="1"/>
          </p:cNvPicPr>
          <p:nvPr/>
        </p:nvPicPr>
        <p:blipFill>
          <a:blip r:embed="rId2"/>
          <a:stretch>
            <a:fillRect/>
          </a:stretch>
        </p:blipFill>
        <p:spPr>
          <a:xfrm>
            <a:off x="561022" y="1695484"/>
            <a:ext cx="9820275" cy="483870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339743" y="2795946"/>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3427772" y="271848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23875" y="2745238"/>
            <a:ext cx="715609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关闭底层资源后，线程中的读取操作将会引发异常，从而中断线程的执行</a:t>
            </a:r>
          </a:p>
        </p:txBody>
      </p:sp>
    </p:spTree>
    <p:extLst>
      <p:ext uri="{BB962C8B-B14F-4D97-AF65-F5344CB8AC3E}">
        <p14:creationId xmlns:p14="http://schemas.microsoft.com/office/powerpoint/2010/main" val="131738851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：线程启动和停止</a:t>
            </a:r>
          </a:p>
        </p:txBody>
      </p:sp>
      <p:sp>
        <p:nvSpPr>
          <p:cNvPr id="3" name="内容占位符 2"/>
          <p:cNvSpPr>
            <a:spLocks noGrp="1"/>
          </p:cNvSpPr>
          <p:nvPr>
            <p:ph idx="1"/>
          </p:nvPr>
        </p:nvSpPr>
        <p:spPr/>
        <p:txBody>
          <a:bodyPr/>
          <a:lstStyle/>
          <a:p>
            <a:r>
              <a:rPr lang="zh-CN" altLang="en-US" dirty="0"/>
              <a:t>一个好消息是由于</a:t>
            </a:r>
            <a:r>
              <a:rPr lang="en-US" altLang="zh-CN" b="1" dirty="0" err="1">
                <a:solidFill>
                  <a:srgbClr val="AE0B0B"/>
                </a:solidFill>
              </a:rPr>
              <a:t>nio</a:t>
            </a:r>
            <a:r>
              <a:rPr lang="zh-CN" altLang="en-US" dirty="0"/>
              <a:t>支持非阻塞式的事件驱动读取操作，在这种模式下，不需要关闭底层资源即可通过</a:t>
            </a:r>
            <a:r>
              <a:rPr lang="en-US" altLang="zh-CN" dirty="0"/>
              <a:t>interrupt()</a:t>
            </a:r>
            <a:r>
              <a:rPr lang="zh-CN" altLang="en-US" dirty="0"/>
              <a:t>方法直接中断其等待操作</a:t>
            </a:r>
            <a:endParaRPr lang="en-US" altLang="zh-CN" dirty="0"/>
          </a:p>
          <a:p>
            <a:r>
              <a:rPr lang="zh-CN" altLang="en-US" dirty="0"/>
              <a:t>具体内容将在介绍</a:t>
            </a:r>
            <a:r>
              <a:rPr lang="en-US" altLang="zh-CN" dirty="0" err="1"/>
              <a:t>nio</a:t>
            </a:r>
            <a:r>
              <a:rPr lang="zh-CN" altLang="en-US" dirty="0"/>
              <a:t>对应章节进行介绍</a:t>
            </a:r>
          </a:p>
        </p:txBody>
      </p:sp>
    </p:spTree>
    <p:extLst>
      <p:ext uri="{BB962C8B-B14F-4D97-AF65-F5344CB8AC3E}">
        <p14:creationId xmlns:p14="http://schemas.microsoft.com/office/powerpoint/2010/main" val="156911576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：线程不同状态之间的转换</a:t>
            </a:r>
          </a:p>
        </p:txBody>
      </p:sp>
      <p:sp>
        <p:nvSpPr>
          <p:cNvPr id="3" name="内容占位符 2"/>
          <p:cNvSpPr>
            <a:spLocks noGrp="1"/>
          </p:cNvSpPr>
          <p:nvPr>
            <p:ph idx="1"/>
          </p:nvPr>
        </p:nvSpPr>
        <p:spPr/>
        <p:txBody>
          <a:bodyPr/>
          <a:lstStyle/>
          <a:p>
            <a:r>
              <a:rPr lang="zh-CN" altLang="en-US" dirty="0"/>
              <a:t>线程之间不同状态的具体转换如下：</a:t>
            </a:r>
          </a:p>
        </p:txBody>
      </p:sp>
      <p:sp>
        <p:nvSpPr>
          <p:cNvPr id="5" name="椭圆 4"/>
          <p:cNvSpPr/>
          <p:nvPr/>
        </p:nvSpPr>
        <p:spPr>
          <a:xfrm>
            <a:off x="902610" y="3370742"/>
            <a:ext cx="1485210" cy="86349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new</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315627" y="1850712"/>
            <a:ext cx="2872905" cy="568365"/>
          </a:xfrm>
          <a:prstGeom prst="roundRect">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Thread Created</a:t>
            </a:r>
            <a:endParaRPr lang="zh-CN" altLang="en-US" sz="2000" dirty="0">
              <a:latin typeface="微软雅黑" panose="020B0503020204020204" pitchFamily="34" charset="-122"/>
              <a:ea typeface="微软雅黑" panose="020B0503020204020204" pitchFamily="34" charset="-122"/>
            </a:endParaRPr>
          </a:p>
        </p:txBody>
      </p:sp>
      <p:sp>
        <p:nvSpPr>
          <p:cNvPr id="7" name="椭圆 6"/>
          <p:cNvSpPr/>
          <p:nvPr/>
        </p:nvSpPr>
        <p:spPr>
          <a:xfrm>
            <a:off x="4046603" y="2324652"/>
            <a:ext cx="1485210" cy="863494"/>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ready</a:t>
            </a:r>
            <a:endParaRPr lang="zh-CN" altLang="en-US" sz="2000" dirty="0">
              <a:latin typeface="微软雅黑" panose="020B0503020204020204" pitchFamily="34" charset="-122"/>
              <a:ea typeface="微软雅黑" panose="020B0503020204020204" pitchFamily="34" charset="-122"/>
            </a:endParaRPr>
          </a:p>
        </p:txBody>
      </p:sp>
      <p:sp>
        <p:nvSpPr>
          <p:cNvPr id="8" name="椭圆 7"/>
          <p:cNvSpPr/>
          <p:nvPr/>
        </p:nvSpPr>
        <p:spPr>
          <a:xfrm>
            <a:off x="3870526" y="5419924"/>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running</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7719898" y="2081329"/>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finished</a:t>
            </a:r>
            <a:endParaRPr lang="zh-CN" altLang="en-US" sz="2000" dirty="0">
              <a:latin typeface="微软雅黑" panose="020B0503020204020204" pitchFamily="34" charset="-122"/>
              <a:ea typeface="微软雅黑" panose="020B0503020204020204" pitchFamily="34" charset="-122"/>
            </a:endParaRPr>
          </a:p>
        </p:txBody>
      </p:sp>
      <p:sp>
        <p:nvSpPr>
          <p:cNvPr id="10" name="椭圆 9"/>
          <p:cNvSpPr/>
          <p:nvPr/>
        </p:nvSpPr>
        <p:spPr>
          <a:xfrm>
            <a:off x="9353236" y="5361060"/>
            <a:ext cx="1798754" cy="1045787"/>
          </a:xfrm>
          <a:prstGeom prst="ellipse">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blocked</a:t>
            </a:r>
            <a:endParaRPr lang="zh-CN" altLang="en-US" sz="2000" dirty="0">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a:off x="1645215" y="2468117"/>
            <a:ext cx="705" cy="9026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Line 20"/>
          <p:cNvSpPr>
            <a:spLocks noChangeShapeType="1"/>
          </p:cNvSpPr>
          <p:nvPr/>
        </p:nvSpPr>
        <p:spPr bwMode="auto">
          <a:xfrm flipV="1">
            <a:off x="2387820" y="2793682"/>
            <a:ext cx="1658783" cy="8634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文本框 12"/>
          <p:cNvSpPr txBox="1"/>
          <p:nvPr/>
        </p:nvSpPr>
        <p:spPr>
          <a:xfrm>
            <a:off x="2445722" y="3135629"/>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start()</a:t>
            </a:r>
            <a:endParaRPr lang="zh-CN" altLang="en-US" dirty="0"/>
          </a:p>
        </p:txBody>
      </p:sp>
      <p:sp>
        <p:nvSpPr>
          <p:cNvPr id="14" name="Line 20"/>
          <p:cNvSpPr>
            <a:spLocks noChangeShapeType="1"/>
          </p:cNvSpPr>
          <p:nvPr/>
        </p:nvSpPr>
        <p:spPr bwMode="auto">
          <a:xfrm>
            <a:off x="4421535" y="3235771"/>
            <a:ext cx="17254" cy="211405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flipH="1" flipV="1">
            <a:off x="5058665" y="3210597"/>
            <a:ext cx="17459" cy="21392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文本框 15"/>
          <p:cNvSpPr txBox="1"/>
          <p:nvPr/>
        </p:nvSpPr>
        <p:spPr>
          <a:xfrm>
            <a:off x="3700551" y="3596051"/>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run ()</a:t>
            </a:r>
            <a:endParaRPr lang="zh-CN" altLang="en-US" dirty="0"/>
          </a:p>
        </p:txBody>
      </p:sp>
      <p:sp>
        <p:nvSpPr>
          <p:cNvPr id="17" name="文本框 16"/>
          <p:cNvSpPr txBox="1"/>
          <p:nvPr/>
        </p:nvSpPr>
        <p:spPr>
          <a:xfrm>
            <a:off x="4577236" y="4341598"/>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yield ()</a:t>
            </a:r>
            <a:r>
              <a:rPr lang="zh-CN" altLang="en-US" dirty="0"/>
              <a:t>或超时</a:t>
            </a:r>
          </a:p>
        </p:txBody>
      </p:sp>
      <p:sp>
        <p:nvSpPr>
          <p:cNvPr id="18" name="Line 20"/>
          <p:cNvSpPr>
            <a:spLocks noChangeShapeType="1"/>
          </p:cNvSpPr>
          <p:nvPr/>
        </p:nvSpPr>
        <p:spPr bwMode="auto">
          <a:xfrm>
            <a:off x="5540982" y="2620262"/>
            <a:ext cx="2178916"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5843632" y="2367338"/>
            <a:ext cx="114243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stop ()</a:t>
            </a:r>
            <a:endParaRPr lang="zh-CN" altLang="en-US" dirty="0"/>
          </a:p>
        </p:txBody>
      </p:sp>
      <p:sp>
        <p:nvSpPr>
          <p:cNvPr id="20" name="Line 20"/>
          <p:cNvSpPr>
            <a:spLocks noChangeShapeType="1"/>
          </p:cNvSpPr>
          <p:nvPr/>
        </p:nvSpPr>
        <p:spPr bwMode="auto">
          <a:xfrm flipV="1">
            <a:off x="5669280" y="3188145"/>
            <a:ext cx="2796705" cy="25820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文本框 20"/>
          <p:cNvSpPr txBox="1"/>
          <p:nvPr/>
        </p:nvSpPr>
        <p:spPr>
          <a:xfrm>
            <a:off x="6461187" y="3854539"/>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stop ()</a:t>
            </a:r>
            <a:r>
              <a:rPr lang="zh-CN" altLang="en-US" dirty="0"/>
              <a:t>或完成</a:t>
            </a:r>
          </a:p>
        </p:txBody>
      </p:sp>
      <p:sp>
        <p:nvSpPr>
          <p:cNvPr id="22" name="Line 20"/>
          <p:cNvSpPr>
            <a:spLocks noChangeShapeType="1"/>
          </p:cNvSpPr>
          <p:nvPr/>
        </p:nvSpPr>
        <p:spPr bwMode="auto">
          <a:xfrm>
            <a:off x="5669280" y="5929181"/>
            <a:ext cx="3683956"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5" name="文本框 24"/>
          <p:cNvSpPr txBox="1"/>
          <p:nvPr/>
        </p:nvSpPr>
        <p:spPr>
          <a:xfrm>
            <a:off x="6130308" y="5715826"/>
            <a:ext cx="1883951" cy="646331"/>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suspend ()</a:t>
            </a:r>
            <a:r>
              <a:rPr lang="zh-CN" altLang="en-US" dirty="0"/>
              <a:t>、</a:t>
            </a:r>
            <a:r>
              <a:rPr lang="en-US" altLang="zh-CN" dirty="0"/>
              <a:t>sleep()</a:t>
            </a:r>
            <a:r>
              <a:rPr lang="zh-CN" altLang="en-US" dirty="0"/>
              <a:t>或</a:t>
            </a:r>
            <a:r>
              <a:rPr lang="en-US" altLang="zh-CN" dirty="0"/>
              <a:t>wait()</a:t>
            </a:r>
            <a:endParaRPr lang="zh-CN" altLang="en-US" dirty="0"/>
          </a:p>
        </p:txBody>
      </p:sp>
      <p:cxnSp>
        <p:nvCxnSpPr>
          <p:cNvPr id="27" name="肘形连接符 26"/>
          <p:cNvCxnSpPr>
            <a:stCxn id="10" idx="0"/>
            <a:endCxn id="7" idx="0"/>
          </p:cNvCxnSpPr>
          <p:nvPr/>
        </p:nvCxnSpPr>
        <p:spPr>
          <a:xfrm rot="16200000" flipV="1">
            <a:off x="6002707" y="1111153"/>
            <a:ext cx="3036408" cy="5463405"/>
          </a:xfrm>
          <a:prstGeom prst="bentConnector3">
            <a:avLst>
              <a:gd name="adj1" fmla="val 123105"/>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Line 20"/>
          <p:cNvSpPr>
            <a:spLocks noChangeShapeType="1"/>
          </p:cNvSpPr>
          <p:nvPr/>
        </p:nvSpPr>
        <p:spPr bwMode="auto">
          <a:xfrm flipH="1" flipV="1">
            <a:off x="8695556" y="3210597"/>
            <a:ext cx="1274454" cy="21504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0" name="文本框 29"/>
          <p:cNvSpPr txBox="1"/>
          <p:nvPr/>
        </p:nvSpPr>
        <p:spPr>
          <a:xfrm>
            <a:off x="8547607" y="4108130"/>
            <a:ext cx="1479829"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stop ()</a:t>
            </a:r>
            <a:endParaRPr lang="zh-CN" altLang="en-US" dirty="0"/>
          </a:p>
        </p:txBody>
      </p:sp>
      <p:sp>
        <p:nvSpPr>
          <p:cNvPr id="33" name="文本框 32"/>
          <p:cNvSpPr txBox="1"/>
          <p:nvPr/>
        </p:nvSpPr>
        <p:spPr>
          <a:xfrm>
            <a:off x="6320237" y="1093329"/>
            <a:ext cx="1883951" cy="923330"/>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en-US" altLang="zh-CN" dirty="0"/>
              <a:t>resume ()</a:t>
            </a:r>
            <a:r>
              <a:rPr lang="zh-CN" altLang="en-US" dirty="0"/>
              <a:t>、</a:t>
            </a:r>
            <a:r>
              <a:rPr lang="en-US" altLang="zh-CN" dirty="0"/>
              <a:t>notify()</a:t>
            </a:r>
            <a:r>
              <a:rPr lang="zh-CN" altLang="en-US" dirty="0"/>
              <a:t>或</a:t>
            </a:r>
            <a:r>
              <a:rPr lang="en-US" altLang="zh-CN" dirty="0" err="1"/>
              <a:t>notifyAll</a:t>
            </a:r>
            <a:r>
              <a:rPr lang="en-US" altLang="zh-CN" dirty="0"/>
              <a:t>()</a:t>
            </a:r>
            <a:endParaRPr lang="zh-CN" altLang="en-US" dirty="0"/>
          </a:p>
        </p:txBody>
      </p:sp>
    </p:spTree>
    <p:extLst>
      <p:ext uri="{BB962C8B-B14F-4D97-AF65-F5344CB8AC3E}">
        <p14:creationId xmlns:p14="http://schemas.microsoft.com/office/powerpoint/2010/main" val="23280745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：程序、进程、线程的基本概念和关系</a:t>
            </a:r>
          </a:p>
        </p:txBody>
      </p:sp>
      <p:pic>
        <p:nvPicPr>
          <p:cNvPr id="4" name="Picture 2" descr="http://img.taopic.com/uploads/allimg/130521/240370-1305210P00585.jpg"/>
          <p:cNvPicPr>
            <a:picLocks noChangeAspect="1" noChangeArrowheads="1"/>
          </p:cNvPicPr>
          <p:nvPr/>
        </p:nvPicPr>
        <p:blipFill rotWithShape="1">
          <a:blip r:embed="rId2">
            <a:extLst>
              <a:ext uri="{28A0092B-C50C-407E-A947-70E740481C1C}">
                <a14:useLocalDpi xmlns:a14="http://schemas.microsoft.com/office/drawing/2010/main" val="0"/>
              </a:ext>
            </a:extLst>
          </a:blip>
          <a:srcRect l="19711" t="11064" r="20324" b="3578"/>
          <a:stretch/>
        </p:blipFill>
        <p:spPr bwMode="auto">
          <a:xfrm>
            <a:off x="2926044" y="1423441"/>
            <a:ext cx="3572422" cy="53810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H="1">
            <a:off x="5456326" y="1493167"/>
            <a:ext cx="2259060" cy="5344502"/>
          </a:xfrm>
          <a:prstGeom prst="line">
            <a:avLst/>
          </a:prstGeom>
          <a:ln w="66675" cap="rnd">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6" name="内容占位符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1945" b="13006"/>
          <a:stretch/>
        </p:blipFill>
        <p:spPr>
          <a:xfrm>
            <a:off x="6362313" y="3623515"/>
            <a:ext cx="2666435" cy="3001703"/>
          </a:xfrm>
          <a:prstGeom prst="rect">
            <a:avLst/>
          </a:prstGeom>
        </p:spPr>
      </p:pic>
      <p:pic>
        <p:nvPicPr>
          <p:cNvPr id="7" name="Picture 4" descr="http://tw.kusocartoon.com/SpeechBubbles/bubbles/cloud20.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17725" y="621662"/>
            <a:ext cx="3761923" cy="349859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8050585" y="868470"/>
            <a:ext cx="3127167" cy="4062172"/>
            <a:chOff x="6972286" y="457672"/>
            <a:chExt cx="6102726" cy="4062172"/>
          </a:xfrm>
        </p:grpSpPr>
        <p:sp>
          <p:nvSpPr>
            <p:cNvPr id="9" name="文本框 8"/>
            <p:cNvSpPr txBox="1"/>
            <p:nvPr/>
          </p:nvSpPr>
          <p:spPr>
            <a:xfrm flipH="1">
              <a:off x="6972286" y="457672"/>
              <a:ext cx="6102726" cy="2646878"/>
            </a:xfrm>
            <a:prstGeom prst="rect">
              <a:avLst/>
            </a:prstGeom>
            <a:noFill/>
          </p:spPr>
          <p:txBody>
            <a:bodyPr wrap="square" rtlCol="0">
              <a:spAutoFit/>
            </a:bodyPr>
            <a:lstStyle/>
            <a:p>
              <a:r>
                <a:rPr lang="en-US" altLang="zh-CN" sz="16600" dirty="0">
                  <a:solidFill>
                    <a:srgbClr val="C00000"/>
                  </a:solidFill>
                  <a:latin typeface="华文行楷" panose="02010800040101010101" pitchFamily="2" charset="-122"/>
                  <a:ea typeface="华文行楷" panose="02010800040101010101" pitchFamily="2" charset="-122"/>
                </a:rPr>
                <a:t>V</a:t>
              </a:r>
              <a:endParaRPr lang="zh-CN" altLang="en-US" sz="16600" dirty="0">
                <a:solidFill>
                  <a:srgbClr val="C00000"/>
                </a:solidFill>
                <a:latin typeface="华文行楷" panose="02010800040101010101" pitchFamily="2" charset="-122"/>
                <a:ea typeface="华文行楷" panose="02010800040101010101" pitchFamily="2" charset="-122"/>
              </a:endParaRPr>
            </a:p>
          </p:txBody>
        </p:sp>
        <p:sp>
          <p:nvSpPr>
            <p:cNvPr id="10" name="文本框 9"/>
            <p:cNvSpPr txBox="1"/>
            <p:nvPr/>
          </p:nvSpPr>
          <p:spPr>
            <a:xfrm>
              <a:off x="7290198" y="749581"/>
              <a:ext cx="3321903" cy="3770263"/>
            </a:xfrm>
            <a:prstGeom prst="rect">
              <a:avLst/>
            </a:prstGeom>
            <a:noFill/>
          </p:spPr>
          <p:txBody>
            <a:bodyPr wrap="square" rtlCol="0">
              <a:spAutoFit/>
            </a:bodyPr>
            <a:lstStyle/>
            <a:p>
              <a:r>
                <a:rPr lang="en-US" altLang="zh-CN" sz="23900" dirty="0">
                  <a:solidFill>
                    <a:srgbClr val="C00000"/>
                  </a:solidFill>
                  <a:latin typeface="华文行楷" panose="02010800040101010101" pitchFamily="2" charset="-122"/>
                  <a:ea typeface="华文行楷" panose="02010800040101010101" pitchFamily="2" charset="-122"/>
                </a:rPr>
                <a:t>S</a:t>
              </a:r>
              <a:endParaRPr lang="zh-CN" altLang="en-US" sz="23900" dirty="0">
                <a:solidFill>
                  <a:srgbClr val="C00000"/>
                </a:solidFill>
                <a:latin typeface="华文行楷" panose="02010800040101010101" pitchFamily="2" charset="-122"/>
                <a:ea typeface="华文行楷" panose="02010800040101010101" pitchFamily="2" charset="-122"/>
              </a:endParaRPr>
            </a:p>
          </p:txBody>
        </p:sp>
      </p:grpSp>
      <p:sp>
        <p:nvSpPr>
          <p:cNvPr id="3" name="内容占位符 2"/>
          <p:cNvSpPr>
            <a:spLocks noGrp="1"/>
          </p:cNvSpPr>
          <p:nvPr>
            <p:ph idx="1"/>
          </p:nvPr>
        </p:nvSpPr>
        <p:spPr/>
        <p:txBody>
          <a:bodyPr/>
          <a:lstStyle/>
          <a:p>
            <a:r>
              <a:rPr lang="zh-CN" altLang="en-US" dirty="0"/>
              <a:t>同时执行多个任务的优势：妖怪，看我的三头六臂</a:t>
            </a:r>
          </a:p>
        </p:txBody>
      </p:sp>
    </p:spTree>
    <p:extLst>
      <p:ext uri="{BB962C8B-B14F-4D97-AF65-F5344CB8AC3E}">
        <p14:creationId xmlns:p14="http://schemas.microsoft.com/office/powerpoint/2010/main" val="364594632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：守护线程</a:t>
            </a:r>
          </a:p>
        </p:txBody>
      </p:sp>
      <p:sp>
        <p:nvSpPr>
          <p:cNvPr id="3" name="内容占位符 2"/>
          <p:cNvSpPr>
            <a:spLocks noGrp="1"/>
          </p:cNvSpPr>
          <p:nvPr>
            <p:ph idx="1"/>
          </p:nvPr>
        </p:nvSpPr>
        <p:spPr/>
        <p:txBody>
          <a:bodyPr>
            <a:normAutofit fontScale="85000" lnSpcReduction="10000"/>
          </a:bodyPr>
          <a:lstStyle/>
          <a:p>
            <a:r>
              <a:rPr lang="en-US" altLang="zh-CN" dirty="0"/>
              <a:t>Java</a:t>
            </a:r>
            <a:r>
              <a:rPr lang="zh-CN" altLang="en-US" dirty="0"/>
              <a:t>中将线程划分为了两类：</a:t>
            </a:r>
            <a:endParaRPr lang="en-US" altLang="zh-CN" dirty="0"/>
          </a:p>
          <a:p>
            <a:pPr lvl="1"/>
            <a:r>
              <a:rPr lang="zh-CN" altLang="en-US" dirty="0"/>
              <a:t>用户线程 </a:t>
            </a:r>
            <a:r>
              <a:rPr lang="en-US" altLang="zh-CN" dirty="0"/>
              <a:t>(User Thread)</a:t>
            </a:r>
          </a:p>
          <a:p>
            <a:pPr lvl="1"/>
            <a:r>
              <a:rPr lang="zh-CN" altLang="en-US" dirty="0"/>
              <a:t>守护线程 </a:t>
            </a:r>
            <a:r>
              <a:rPr lang="en-US" altLang="zh-CN" dirty="0"/>
              <a:t>(Daemon Thread)</a:t>
            </a:r>
          </a:p>
          <a:p>
            <a:r>
              <a:rPr lang="zh-CN" altLang="en-US" dirty="0"/>
              <a:t>所谓守护线程，是指在程序运行的时候在后台提供一种通用服务的线程，比如垃圾回收线程就是一个很称职的守护者，并且这种线程并不属于程序中不可或缺的部分。因 此，当所有的非守护线程结束时，程序也就终止了，同时会杀死进程中的所有守护线程。反过来说，只要任何非守护线程还在运行，程序就不会终止</a:t>
            </a:r>
          </a:p>
          <a:p>
            <a:r>
              <a:rPr lang="zh-CN" altLang="en-US" dirty="0"/>
              <a:t>用户线程和守护线程两者几乎没有区别，唯一的不同之处就在于虚拟机的退出：如果用户线程已经全部退出运行了，只剩下守护线程存在了，虚拟机也就退出了。 因为没有了被守护者，守护线程也就没有工作可做了，也就没有继续运行程序的必要了</a:t>
            </a:r>
          </a:p>
          <a:p>
            <a:pPr lvl="1"/>
            <a:endParaRPr lang="zh-CN" altLang="en-US" dirty="0"/>
          </a:p>
        </p:txBody>
      </p:sp>
    </p:spTree>
    <p:extLst>
      <p:ext uri="{BB962C8B-B14F-4D97-AF65-F5344CB8AC3E}">
        <p14:creationId xmlns:p14="http://schemas.microsoft.com/office/powerpoint/2010/main" val="368289444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：守护线程</a:t>
            </a:r>
          </a:p>
        </p:txBody>
      </p:sp>
      <p:sp>
        <p:nvSpPr>
          <p:cNvPr id="3" name="内容占位符 2"/>
          <p:cNvSpPr>
            <a:spLocks noGrp="1"/>
          </p:cNvSpPr>
          <p:nvPr>
            <p:ph idx="1"/>
          </p:nvPr>
        </p:nvSpPr>
        <p:spPr/>
        <p:txBody>
          <a:bodyPr>
            <a:normAutofit lnSpcReduction="10000"/>
          </a:bodyPr>
          <a:lstStyle/>
          <a:p>
            <a:r>
              <a:rPr lang="zh-CN" altLang="en-US" dirty="0"/>
              <a:t>将线程转换为守护线程可以通过调用</a:t>
            </a:r>
            <a:r>
              <a:rPr lang="en-US" altLang="zh-CN" dirty="0"/>
              <a:t>Thread</a:t>
            </a:r>
            <a:r>
              <a:rPr lang="zh-CN" altLang="en-US" dirty="0"/>
              <a:t>对象的</a:t>
            </a:r>
            <a:r>
              <a:rPr lang="en-US" altLang="zh-CN" dirty="0" err="1"/>
              <a:t>setDaemon</a:t>
            </a:r>
            <a:r>
              <a:rPr lang="en-US" altLang="zh-CN" dirty="0"/>
              <a:t>(true)</a:t>
            </a:r>
            <a:r>
              <a:rPr lang="zh-CN" altLang="en-US" dirty="0"/>
              <a:t>方法来实现（默认守护线程的属性为</a:t>
            </a:r>
            <a:r>
              <a:rPr lang="en-US" altLang="zh-CN" dirty="0"/>
              <a:t>false</a:t>
            </a:r>
            <a:r>
              <a:rPr lang="zh-CN" altLang="en-US" dirty="0"/>
              <a:t>，即默认创建的线程对象为非守护的用户线程），在使用守护线程时需要注意一下几点：</a:t>
            </a:r>
            <a:endParaRPr lang="en-US" altLang="zh-CN" dirty="0"/>
          </a:p>
          <a:p>
            <a:pPr lvl="1"/>
            <a:r>
              <a:rPr lang="en-US" altLang="zh-CN" dirty="0" err="1"/>
              <a:t>thread.setDaemon</a:t>
            </a:r>
            <a:r>
              <a:rPr lang="en-US" altLang="zh-CN" dirty="0"/>
              <a:t>(true)</a:t>
            </a:r>
            <a:r>
              <a:rPr lang="zh-CN" altLang="en-US" dirty="0"/>
              <a:t>必须在</a:t>
            </a:r>
            <a:r>
              <a:rPr lang="en-US" altLang="zh-CN" dirty="0" err="1"/>
              <a:t>thread.start</a:t>
            </a:r>
            <a:r>
              <a:rPr lang="en-US" altLang="zh-CN" dirty="0"/>
              <a:t>()</a:t>
            </a:r>
            <a:r>
              <a:rPr lang="zh-CN" altLang="en-US" dirty="0"/>
              <a:t>之前设置，否则会抛出一个</a:t>
            </a:r>
            <a:r>
              <a:rPr lang="en-US" altLang="zh-CN" dirty="0" err="1"/>
              <a:t>IllegalThreadStateException</a:t>
            </a:r>
            <a:r>
              <a:rPr lang="zh-CN" altLang="en-US" dirty="0"/>
              <a:t>异常，</a:t>
            </a:r>
            <a:r>
              <a:rPr lang="zh-CN" altLang="en-US" b="1" dirty="0">
                <a:solidFill>
                  <a:srgbClr val="AE0B0B"/>
                </a:solidFill>
              </a:rPr>
              <a:t>不能把正在运行的常规线程设置为守护线程</a:t>
            </a:r>
            <a:endParaRPr lang="en-US" altLang="zh-CN" dirty="0"/>
          </a:p>
          <a:p>
            <a:pPr lvl="1"/>
            <a:r>
              <a:rPr lang="zh-CN" altLang="en-US" dirty="0"/>
              <a:t>在</a:t>
            </a:r>
            <a:r>
              <a:rPr lang="en-US" altLang="zh-CN" dirty="0"/>
              <a:t>Daemon</a:t>
            </a:r>
            <a:r>
              <a:rPr lang="zh-CN" altLang="en-US" dirty="0"/>
              <a:t>线程中产生的新线程也是</a:t>
            </a:r>
            <a:r>
              <a:rPr lang="en-US" altLang="zh-CN" dirty="0"/>
              <a:t>Daemon</a:t>
            </a:r>
            <a:r>
              <a:rPr lang="zh-CN" altLang="en-US" dirty="0"/>
              <a:t>的</a:t>
            </a:r>
            <a:endParaRPr lang="en-US" altLang="zh-CN" dirty="0"/>
          </a:p>
          <a:p>
            <a:pPr lvl="1"/>
            <a:r>
              <a:rPr lang="zh-CN" altLang="en-US" dirty="0"/>
              <a:t>不是所有的应用都可以分配给</a:t>
            </a:r>
            <a:r>
              <a:rPr lang="en-US" altLang="zh-CN" dirty="0"/>
              <a:t>Daemon</a:t>
            </a:r>
            <a:r>
              <a:rPr lang="zh-CN" altLang="en-US" dirty="0"/>
              <a:t>线程来进行服务，比如读写操作或者计算逻辑。因为在</a:t>
            </a:r>
            <a:r>
              <a:rPr lang="en-US" altLang="zh-CN" dirty="0"/>
              <a:t>Daemon Thread</a:t>
            </a:r>
            <a:r>
              <a:rPr lang="zh-CN" altLang="en-US" dirty="0"/>
              <a:t>还没来的及进行操作时，虚拟机可能已经退出了</a:t>
            </a:r>
            <a:endParaRPr lang="en-US" altLang="zh-CN" dirty="0"/>
          </a:p>
          <a:p>
            <a:pPr lvl="1"/>
            <a:r>
              <a:rPr lang="zh-CN" altLang="en-US" dirty="0"/>
              <a:t>可以通过线程对象的</a:t>
            </a:r>
            <a:r>
              <a:rPr lang="en-US" altLang="zh-CN" dirty="0"/>
              <a:t>isDaemon()</a:t>
            </a:r>
            <a:r>
              <a:rPr lang="zh-CN" altLang="en-US" dirty="0"/>
              <a:t>方法判定该线程是否守护线程</a:t>
            </a:r>
          </a:p>
          <a:p>
            <a:endParaRPr lang="zh-CN" altLang="en-US" dirty="0"/>
          </a:p>
        </p:txBody>
      </p:sp>
    </p:spTree>
    <p:extLst>
      <p:ext uri="{BB962C8B-B14F-4D97-AF65-F5344CB8AC3E}">
        <p14:creationId xmlns:p14="http://schemas.microsoft.com/office/powerpoint/2010/main" val="24046838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：守护线程</a:t>
            </a:r>
          </a:p>
        </p:txBody>
      </p:sp>
      <p:sp>
        <p:nvSpPr>
          <p:cNvPr id="3" name="内容占位符 2"/>
          <p:cNvSpPr>
            <a:spLocks noGrp="1"/>
          </p:cNvSpPr>
          <p:nvPr>
            <p:ph idx="1"/>
          </p:nvPr>
        </p:nvSpPr>
        <p:spPr/>
        <p:txBody>
          <a:bodyPr/>
          <a:lstStyle/>
          <a:p>
            <a:r>
              <a:rPr lang="zh-CN" altLang="en-US" dirty="0"/>
              <a:t>守护线程示例：</a:t>
            </a:r>
          </a:p>
        </p:txBody>
      </p:sp>
      <p:pic>
        <p:nvPicPr>
          <p:cNvPr id="5" name="图片 4"/>
          <p:cNvPicPr>
            <a:picLocks noChangeAspect="1"/>
          </p:cNvPicPr>
          <p:nvPr/>
        </p:nvPicPr>
        <p:blipFill>
          <a:blip r:embed="rId2"/>
          <a:stretch>
            <a:fillRect/>
          </a:stretch>
        </p:blipFill>
        <p:spPr>
          <a:xfrm>
            <a:off x="580072" y="1743075"/>
            <a:ext cx="8410575" cy="337185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4108271" y="2617881"/>
            <a:ext cx="7639050" cy="7620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2155176" y="5634770"/>
            <a:ext cx="7610475" cy="62865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4012952" y="4241372"/>
            <a:ext cx="6229350" cy="1133475"/>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1407160" y="2365080"/>
            <a:ext cx="2117791" cy="24116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478353" y="225465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120021" y="503340"/>
            <a:ext cx="2003758" cy="1477328"/>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虽然</a:t>
            </a:r>
            <a:r>
              <a:rPr lang="en-US" altLang="zh-CN" b="1" dirty="0">
                <a:solidFill>
                  <a:srgbClr val="C00000"/>
                </a:solidFill>
                <a:latin typeface="微软雅黑" panose="020B0503020204020204" pitchFamily="34" charset="-122"/>
                <a:ea typeface="微软雅黑" panose="020B0503020204020204" pitchFamily="34" charset="-122"/>
              </a:rPr>
              <a:t>main</a:t>
            </a:r>
            <a:r>
              <a:rPr lang="zh-CN" altLang="en-US" b="1" dirty="0">
                <a:solidFill>
                  <a:srgbClr val="C00000"/>
                </a:solidFill>
                <a:latin typeface="微软雅黑" panose="020B0503020204020204" pitchFamily="34" charset="-122"/>
                <a:ea typeface="微软雅黑" panose="020B0503020204020204" pitchFamily="34" charset="-122"/>
              </a:rPr>
              <a:t>线程结束，但还有其他非守护线程在运行，因此程序并没有被结束</a:t>
            </a:r>
          </a:p>
        </p:txBody>
      </p:sp>
      <p:sp>
        <p:nvSpPr>
          <p:cNvPr id="11" name="Line 20"/>
          <p:cNvSpPr>
            <a:spLocks noChangeShapeType="1"/>
          </p:cNvSpPr>
          <p:nvPr/>
        </p:nvSpPr>
        <p:spPr bwMode="auto">
          <a:xfrm>
            <a:off x="3124200" y="2589557"/>
            <a:ext cx="7608287" cy="2376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圆角矩形 12"/>
          <p:cNvSpPr/>
          <p:nvPr/>
        </p:nvSpPr>
        <p:spPr>
          <a:xfrm>
            <a:off x="10732488" y="2707850"/>
            <a:ext cx="592804" cy="2440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10750934" y="211648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112321" y="2253954"/>
            <a:ext cx="306572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以非守护用户线程方式启动</a:t>
            </a:r>
          </a:p>
        </p:txBody>
      </p:sp>
      <p:sp>
        <p:nvSpPr>
          <p:cNvPr id="16" name="圆角矩形 15"/>
          <p:cNvSpPr/>
          <p:nvPr/>
        </p:nvSpPr>
        <p:spPr>
          <a:xfrm>
            <a:off x="4363720" y="4673482"/>
            <a:ext cx="2814320" cy="28644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3772058" y="464841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22960" y="4661788"/>
            <a:ext cx="719956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启动前设置线程为守护线程</a:t>
            </a:r>
          </a:p>
        </p:txBody>
      </p:sp>
      <p:sp>
        <p:nvSpPr>
          <p:cNvPr id="19" name="圆角矩形 18"/>
          <p:cNvSpPr/>
          <p:nvPr/>
        </p:nvSpPr>
        <p:spPr>
          <a:xfrm>
            <a:off x="8694245" y="5699975"/>
            <a:ext cx="592804" cy="2440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Line 20"/>
          <p:cNvSpPr>
            <a:spLocks noChangeShapeType="1"/>
          </p:cNvSpPr>
          <p:nvPr/>
        </p:nvSpPr>
        <p:spPr bwMode="auto">
          <a:xfrm>
            <a:off x="6522720" y="4959929"/>
            <a:ext cx="2171525" cy="83278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文本框 20"/>
          <p:cNvSpPr txBox="1"/>
          <p:nvPr/>
        </p:nvSpPr>
        <p:spPr>
          <a:xfrm>
            <a:off x="8937324" y="4440270"/>
            <a:ext cx="256309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所有的非守护线程结束，程序结束</a:t>
            </a:r>
          </a:p>
        </p:txBody>
      </p:sp>
      <p:sp>
        <p:nvSpPr>
          <p:cNvPr id="22" name="右箭头 21"/>
          <p:cNvSpPr/>
          <p:nvPr/>
        </p:nvSpPr>
        <p:spPr>
          <a:xfrm rot="5400000">
            <a:off x="8800309" y="51953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35728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zh-CN" altLang="en-US" dirty="0"/>
              <a:t>每个线程可以存在一个给定的名字，线程名字除了</a:t>
            </a:r>
            <a:r>
              <a:rPr lang="en-US" altLang="zh-CN" dirty="0"/>
              <a:t>Thread</a:t>
            </a:r>
            <a:r>
              <a:rPr lang="zh-CN" altLang="en-US" dirty="0"/>
              <a:t>类的构造方法可以提供以外，也可以通过</a:t>
            </a:r>
            <a:r>
              <a:rPr lang="en-US" altLang="zh-CN" dirty="0" err="1"/>
              <a:t>setName</a:t>
            </a:r>
            <a:r>
              <a:rPr lang="en-US" altLang="zh-CN" dirty="0"/>
              <a:t>(String name)</a:t>
            </a:r>
            <a:r>
              <a:rPr lang="zh-CN" altLang="en-US" dirty="0"/>
              <a:t>方法给定</a:t>
            </a:r>
            <a:endParaRPr lang="en-US" altLang="zh-CN" dirty="0"/>
          </a:p>
          <a:p>
            <a:r>
              <a:rPr lang="en-US" altLang="zh-CN" dirty="0" err="1"/>
              <a:t>getName</a:t>
            </a:r>
            <a:r>
              <a:rPr lang="en-US" altLang="zh-CN" dirty="0"/>
              <a:t>()</a:t>
            </a:r>
            <a:r>
              <a:rPr lang="zh-CN" altLang="en-US" dirty="0"/>
              <a:t>方法可以获取特定线程的名字</a:t>
            </a:r>
            <a:endParaRPr lang="en-US" altLang="zh-CN" dirty="0"/>
          </a:p>
          <a:p>
            <a:r>
              <a:rPr lang="zh-CN" altLang="en-US" dirty="0"/>
              <a:t>如果没有为线程显式提供名字，</a:t>
            </a:r>
            <a:r>
              <a:rPr lang="en-US" altLang="zh-CN" dirty="0"/>
              <a:t>Java</a:t>
            </a:r>
            <a:r>
              <a:rPr lang="zh-CN" altLang="en-US" dirty="0"/>
              <a:t>将按照</a:t>
            </a:r>
            <a:r>
              <a:rPr lang="en-US" altLang="zh-CN" dirty="0"/>
              <a:t>thread-0</a:t>
            </a:r>
            <a:r>
              <a:rPr lang="zh-CN" altLang="en-US" dirty="0"/>
              <a:t>，</a:t>
            </a:r>
            <a:r>
              <a:rPr lang="en-US" altLang="zh-CN" dirty="0"/>
              <a:t>thread-1…thread-n</a:t>
            </a:r>
            <a:r>
              <a:rPr lang="zh-CN" altLang="en-US" dirty="0"/>
              <a:t>的方式为线程提供默认的名字（由</a:t>
            </a:r>
            <a:r>
              <a:rPr lang="en-US" altLang="zh-CN" dirty="0"/>
              <a:t>main</a:t>
            </a:r>
            <a:r>
              <a:rPr lang="zh-CN" altLang="en-US" dirty="0"/>
              <a:t>方法启动的主线程名字为：</a:t>
            </a:r>
            <a:r>
              <a:rPr lang="en-US" altLang="zh-CN" dirty="0"/>
              <a:t>main</a:t>
            </a:r>
            <a:r>
              <a:rPr lang="zh-CN" altLang="en-US" dirty="0"/>
              <a:t>）</a:t>
            </a:r>
          </a:p>
        </p:txBody>
      </p:sp>
    </p:spTree>
    <p:extLst>
      <p:ext uri="{BB962C8B-B14F-4D97-AF65-F5344CB8AC3E}">
        <p14:creationId xmlns:p14="http://schemas.microsoft.com/office/powerpoint/2010/main" val="80468910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85000" lnSpcReduction="20000"/>
          </a:bodyPr>
          <a:lstStyle/>
          <a:p>
            <a:r>
              <a:rPr lang="en-US" altLang="zh-CN" dirty="0"/>
              <a:t>Java</a:t>
            </a:r>
            <a:r>
              <a:rPr lang="zh-CN" altLang="en-US" dirty="0"/>
              <a:t>线程可以有优先级的设定，高优先级的线程比低优先级的线程有</a:t>
            </a:r>
            <a:r>
              <a:rPr lang="zh-CN" altLang="en-US" b="1" dirty="0">
                <a:solidFill>
                  <a:srgbClr val="AE0B0B"/>
                </a:solidFill>
              </a:rPr>
              <a:t>更高的几率</a:t>
            </a:r>
            <a:r>
              <a:rPr lang="zh-CN" altLang="en-US" dirty="0"/>
              <a:t>得到执行（注意是更高的几率，而不是优先级高的一定有优势，但是优先级在某一些线程调度方法中有特定的作用）</a:t>
            </a:r>
            <a:endParaRPr lang="en-US" altLang="zh-CN" dirty="0"/>
          </a:p>
          <a:p>
            <a:r>
              <a:rPr lang="en-US" altLang="zh-CN" dirty="0"/>
              <a:t>Java</a:t>
            </a:r>
            <a:r>
              <a:rPr lang="zh-CN" altLang="en-US" dirty="0"/>
              <a:t>线程的优先级是一个整数，其取值范围是</a:t>
            </a:r>
            <a:r>
              <a:rPr lang="en-US" altLang="zh-CN" dirty="0"/>
              <a:t>1 </a:t>
            </a:r>
            <a:r>
              <a:rPr lang="zh-CN" altLang="en-US" dirty="0"/>
              <a:t>（</a:t>
            </a:r>
            <a:r>
              <a:rPr lang="en-US" altLang="zh-CN" dirty="0" err="1"/>
              <a:t>Thread.MIN_PRIORITY</a:t>
            </a:r>
            <a:r>
              <a:rPr lang="en-US" altLang="zh-CN" dirty="0"/>
              <a:t> </a:t>
            </a:r>
            <a:r>
              <a:rPr lang="zh-CN" altLang="en-US" dirty="0"/>
              <a:t>） </a:t>
            </a:r>
            <a:r>
              <a:rPr lang="en-US" altLang="zh-CN" dirty="0"/>
              <a:t>- 10 </a:t>
            </a:r>
            <a:r>
              <a:rPr lang="zh-CN" altLang="en-US" dirty="0"/>
              <a:t>（</a:t>
            </a:r>
            <a:r>
              <a:rPr lang="en-US" altLang="zh-CN" dirty="0" err="1"/>
              <a:t>Thread.MAX_PRIORITY</a:t>
            </a:r>
            <a:r>
              <a:rPr lang="en-US" altLang="zh-CN" dirty="0"/>
              <a:t> </a:t>
            </a:r>
            <a:r>
              <a:rPr lang="zh-CN" altLang="en-US" dirty="0"/>
              <a:t>）</a:t>
            </a:r>
            <a:endParaRPr lang="en-US" altLang="zh-CN" dirty="0"/>
          </a:p>
          <a:p>
            <a:r>
              <a:rPr lang="zh-CN" altLang="en-US" dirty="0"/>
              <a:t>除了</a:t>
            </a:r>
            <a:r>
              <a:rPr lang="en-US" altLang="zh-CN" dirty="0" err="1"/>
              <a:t>Thread.MIN_PRIORITY</a:t>
            </a:r>
            <a:r>
              <a:rPr lang="zh-CN" altLang="en-US" dirty="0"/>
              <a:t>和</a:t>
            </a:r>
            <a:r>
              <a:rPr lang="en-US" altLang="zh-CN" dirty="0" err="1"/>
              <a:t>Thread.MAX_PRIORITY</a:t>
            </a:r>
            <a:r>
              <a:rPr lang="zh-CN" altLang="en-US" dirty="0"/>
              <a:t>外，</a:t>
            </a:r>
            <a:r>
              <a:rPr lang="en-US" altLang="zh-CN" dirty="0"/>
              <a:t>Thread</a:t>
            </a:r>
            <a:r>
              <a:rPr lang="zh-CN" altLang="en-US" dirty="0"/>
              <a:t>还提供了另一个常量</a:t>
            </a:r>
            <a:r>
              <a:rPr lang="en-US" altLang="zh-CN" dirty="0" err="1"/>
              <a:t>Thread.NORM_PRIORITY</a:t>
            </a:r>
            <a:r>
              <a:rPr lang="zh-CN" altLang="en-US" dirty="0"/>
              <a:t>（</a:t>
            </a:r>
            <a:r>
              <a:rPr lang="en-US" altLang="zh-CN" dirty="0"/>
              <a:t>5</a:t>
            </a:r>
            <a:r>
              <a:rPr lang="zh-CN" altLang="en-US" dirty="0"/>
              <a:t>），但是需要注意的是，通过对</a:t>
            </a:r>
            <a:r>
              <a:rPr lang="en-US" altLang="zh-CN" dirty="0"/>
              <a:t>Thread</a:t>
            </a:r>
            <a:r>
              <a:rPr lang="zh-CN" altLang="en-US" dirty="0"/>
              <a:t>类源码的解析，会发现事实上</a:t>
            </a:r>
            <a:r>
              <a:rPr lang="en-US" altLang="zh-CN" dirty="0"/>
              <a:t>Java</a:t>
            </a:r>
            <a:r>
              <a:rPr lang="zh-CN" altLang="en-US" dirty="0"/>
              <a:t>线程在没有明确指定的情况下，其优先级</a:t>
            </a:r>
            <a:r>
              <a:rPr lang="zh-CN" altLang="en-US" b="1" dirty="0">
                <a:solidFill>
                  <a:srgbClr val="AE0B0B"/>
                </a:solidFill>
              </a:rPr>
              <a:t>并不一定是</a:t>
            </a:r>
            <a:r>
              <a:rPr lang="en-US" altLang="zh-CN" b="1" dirty="0">
                <a:solidFill>
                  <a:srgbClr val="AE0B0B"/>
                </a:solidFill>
              </a:rPr>
              <a:t>NORM_PRIORITY</a:t>
            </a:r>
            <a:r>
              <a:rPr lang="zh-CN" altLang="en-US" b="1" dirty="0">
                <a:solidFill>
                  <a:srgbClr val="AE0B0B"/>
                </a:solidFill>
              </a:rPr>
              <a:t>，而是和父线程（创建本线程的线程）的优先级保持一致，</a:t>
            </a:r>
            <a:r>
              <a:rPr lang="en-US" altLang="zh-CN" b="1" dirty="0">
                <a:solidFill>
                  <a:srgbClr val="AE0B0B"/>
                </a:solidFill>
              </a:rPr>
              <a:t>main</a:t>
            </a:r>
            <a:r>
              <a:rPr lang="zh-CN" altLang="en-US" b="1" dirty="0">
                <a:solidFill>
                  <a:srgbClr val="AE0B0B"/>
                </a:solidFill>
              </a:rPr>
              <a:t>线程的优先级是</a:t>
            </a:r>
            <a:r>
              <a:rPr lang="en-US" altLang="zh-CN" b="1" dirty="0">
                <a:solidFill>
                  <a:srgbClr val="AE0B0B"/>
                </a:solidFill>
              </a:rPr>
              <a:t>NORM_PRIORITY</a:t>
            </a:r>
          </a:p>
        </p:txBody>
      </p:sp>
    </p:spTree>
    <p:extLst>
      <p:ext uri="{BB962C8B-B14F-4D97-AF65-F5344CB8AC3E}">
        <p14:creationId xmlns:p14="http://schemas.microsoft.com/office/powerpoint/2010/main" val="142656907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10000"/>
          </a:bodyPr>
          <a:lstStyle/>
          <a:p>
            <a:r>
              <a:rPr lang="zh-CN" altLang="en-US" dirty="0"/>
              <a:t>可以通过</a:t>
            </a:r>
            <a:r>
              <a:rPr lang="en-US" altLang="zh-CN" dirty="0"/>
              <a:t>Thread</a:t>
            </a:r>
            <a:r>
              <a:rPr lang="zh-CN" altLang="en-US" dirty="0"/>
              <a:t>类的</a:t>
            </a:r>
            <a:r>
              <a:rPr lang="en-US" altLang="zh-CN" dirty="0" err="1"/>
              <a:t>setPriority</a:t>
            </a:r>
            <a:r>
              <a:rPr lang="en-US" altLang="zh-CN" dirty="0"/>
              <a:t>()</a:t>
            </a:r>
            <a:r>
              <a:rPr lang="zh-CN" altLang="en-US" dirty="0"/>
              <a:t>方法（该方法被</a:t>
            </a:r>
            <a:r>
              <a:rPr lang="en-US" altLang="zh-CN" dirty="0"/>
              <a:t>final</a:t>
            </a:r>
            <a:r>
              <a:rPr lang="zh-CN" altLang="en-US" dirty="0"/>
              <a:t>修饰，不能被子类重载）更改优先级。</a:t>
            </a:r>
            <a:endParaRPr lang="en-US" altLang="zh-CN" dirty="0"/>
          </a:p>
          <a:p>
            <a:r>
              <a:rPr lang="zh-CN" altLang="en-US" dirty="0"/>
              <a:t>优先级</a:t>
            </a:r>
            <a:r>
              <a:rPr lang="zh-CN" altLang="en-US" b="1" dirty="0">
                <a:solidFill>
                  <a:srgbClr val="AE0B0B"/>
                </a:solidFill>
              </a:rPr>
              <a:t>不能超出</a:t>
            </a:r>
            <a:r>
              <a:rPr lang="en-US" altLang="zh-CN" b="1" dirty="0">
                <a:solidFill>
                  <a:srgbClr val="AE0B0B"/>
                </a:solidFill>
              </a:rPr>
              <a:t>1-10</a:t>
            </a:r>
            <a:r>
              <a:rPr lang="zh-CN" altLang="en-US" dirty="0"/>
              <a:t>的取值范围，否则抛出</a:t>
            </a:r>
            <a:r>
              <a:rPr lang="en-US" altLang="zh-CN" dirty="0" err="1"/>
              <a:t>IllegalArgumentException</a:t>
            </a:r>
            <a:r>
              <a:rPr lang="zh-CN" altLang="en-US" dirty="0"/>
              <a:t>，建议使用</a:t>
            </a:r>
            <a:r>
              <a:rPr lang="en-US" altLang="zh-CN" dirty="0"/>
              <a:t>Thread</a:t>
            </a:r>
            <a:r>
              <a:rPr lang="zh-CN" altLang="en-US" dirty="0"/>
              <a:t>提供的三个</a:t>
            </a:r>
            <a:r>
              <a:rPr lang="zh-CN" altLang="en-US" b="1" dirty="0">
                <a:solidFill>
                  <a:srgbClr val="AE0B0B"/>
                </a:solidFill>
              </a:rPr>
              <a:t>优先级常量</a:t>
            </a:r>
            <a:r>
              <a:rPr lang="zh-CN" altLang="en-US" dirty="0"/>
              <a:t>来确定线程优先级的高、常规和低取值</a:t>
            </a:r>
            <a:endParaRPr lang="en-US" altLang="zh-CN" dirty="0"/>
          </a:p>
          <a:p>
            <a:r>
              <a:rPr lang="zh-CN" altLang="en-US" dirty="0"/>
              <a:t>另外如果该线程已经属于一个线程组（</a:t>
            </a:r>
            <a:r>
              <a:rPr lang="en-US" altLang="zh-CN" dirty="0" err="1"/>
              <a:t>ThreadGroup</a:t>
            </a:r>
            <a:r>
              <a:rPr lang="zh-CN" altLang="en-US" dirty="0"/>
              <a:t>），该线程的</a:t>
            </a:r>
            <a:r>
              <a:rPr lang="zh-CN" altLang="en-US" b="1" dirty="0">
                <a:solidFill>
                  <a:srgbClr val="AE0B0B"/>
                </a:solidFill>
              </a:rPr>
              <a:t>优先级不能超过该线程组的优先级</a:t>
            </a:r>
            <a:endParaRPr lang="en-US" altLang="zh-CN" b="1" dirty="0">
              <a:solidFill>
                <a:srgbClr val="AE0B0B"/>
              </a:solidFill>
            </a:endParaRPr>
          </a:p>
          <a:p>
            <a:pPr lvl="1"/>
            <a:r>
              <a:rPr lang="zh-CN" altLang="en-US" dirty="0"/>
              <a:t>线程组是</a:t>
            </a:r>
            <a:r>
              <a:rPr lang="en-US" altLang="zh-CN" dirty="0"/>
              <a:t>Java</a:t>
            </a:r>
            <a:r>
              <a:rPr lang="zh-CN" altLang="en-US" dirty="0"/>
              <a:t>提供的一个线程统一管理工具，构建一个线程组对象后可以通过</a:t>
            </a:r>
            <a:r>
              <a:rPr lang="en-US" altLang="zh-CN" dirty="0"/>
              <a:t>Thread</a:t>
            </a:r>
            <a:r>
              <a:rPr lang="zh-CN" altLang="en-US" dirty="0"/>
              <a:t>类的对应版本构造方法将线程加入线程组，线程组提供了一些比较有用的方法，例如</a:t>
            </a:r>
            <a:r>
              <a:rPr lang="en-US" altLang="zh-CN" dirty="0"/>
              <a:t>interrupt()</a:t>
            </a:r>
            <a:r>
              <a:rPr lang="zh-CN" altLang="en-US" dirty="0"/>
              <a:t>方法可以中断线程组中的所有线程</a:t>
            </a:r>
          </a:p>
        </p:txBody>
      </p:sp>
    </p:spTree>
    <p:extLst>
      <p:ext uri="{BB962C8B-B14F-4D97-AF65-F5344CB8AC3E}">
        <p14:creationId xmlns:p14="http://schemas.microsoft.com/office/powerpoint/2010/main" val="1171767369"/>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20000"/>
          </a:bodyPr>
          <a:lstStyle/>
          <a:p>
            <a:r>
              <a:rPr lang="zh-CN" altLang="en-US" dirty="0"/>
              <a:t>我们可以设定线程组的最大优先级，当创建属于该线程组的线程时该线程的优先级不能超过这个数，线程组最大优先级设定的注意事项：</a:t>
            </a:r>
          </a:p>
          <a:p>
            <a:pPr lvl="1"/>
            <a:r>
              <a:rPr lang="zh-CN" altLang="en-US" dirty="0"/>
              <a:t>系统线程组的最大优先级默认为</a:t>
            </a:r>
            <a:r>
              <a:rPr lang="en-US" altLang="zh-CN" dirty="0" err="1"/>
              <a:t>Thread.MAX_PRIORITY</a:t>
            </a:r>
            <a:endParaRPr lang="en-US" altLang="zh-CN" dirty="0"/>
          </a:p>
          <a:p>
            <a:pPr lvl="1"/>
            <a:r>
              <a:rPr lang="zh-CN" altLang="en-US" dirty="0"/>
              <a:t>创建线程组的时候其最大优先级默认为父线程组（如果未指定父线程组，则其父线程组默认为当前线程所属线程组）的最大优先级</a:t>
            </a:r>
          </a:p>
          <a:p>
            <a:pPr lvl="1"/>
            <a:r>
              <a:rPr lang="zh-CN" altLang="en-US" dirty="0"/>
              <a:t>可以通过</a:t>
            </a:r>
            <a:r>
              <a:rPr lang="en-US" altLang="zh-CN" dirty="0" err="1"/>
              <a:t>setMaxPriority</a:t>
            </a:r>
            <a:r>
              <a:rPr lang="zh-CN" altLang="en-US" dirty="0"/>
              <a:t>更改最大优先级，但无法超过父线程组的最大优先级</a:t>
            </a:r>
          </a:p>
          <a:p>
            <a:pPr lvl="1"/>
            <a:r>
              <a:rPr lang="en-US" altLang="zh-CN" dirty="0" err="1"/>
              <a:t>setMaxPriority</a:t>
            </a:r>
            <a:r>
              <a:rPr lang="zh-CN" altLang="en-US" dirty="0"/>
              <a:t>的问题：</a:t>
            </a:r>
          </a:p>
          <a:p>
            <a:pPr lvl="2"/>
            <a:r>
              <a:rPr lang="zh-CN" altLang="en-US" dirty="0"/>
              <a:t>该方法只能更改本线程组及其子线程组（递归）的最大优先级</a:t>
            </a:r>
          </a:p>
          <a:p>
            <a:pPr lvl="2"/>
            <a:r>
              <a:rPr lang="zh-CN" altLang="en-US" dirty="0"/>
              <a:t>但不能影响已经创建的直接或间接属于该线程组的线程的优先级，也就是说，即使目前有一个子线程的优先级比新设定的线程组优先级大，也不会更改该子线程的优先级。只有当试图改变子线程的优先级或者创建新的子线程的时候，线程组的最大优先级才起作用</a:t>
            </a:r>
          </a:p>
          <a:p>
            <a:endParaRPr lang="zh-CN" altLang="en-US" dirty="0"/>
          </a:p>
        </p:txBody>
      </p:sp>
    </p:spTree>
    <p:extLst>
      <p:ext uri="{BB962C8B-B14F-4D97-AF65-F5344CB8AC3E}">
        <p14:creationId xmlns:p14="http://schemas.microsoft.com/office/powerpoint/2010/main" val="403013940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lnSpcReduction="10000"/>
          </a:bodyPr>
          <a:lstStyle/>
          <a:p>
            <a:r>
              <a:rPr lang="zh-CN" altLang="en-US" dirty="0"/>
              <a:t>对于线程优先级，需要注意：</a:t>
            </a:r>
            <a:endParaRPr lang="en-US" altLang="zh-CN" dirty="0"/>
          </a:p>
          <a:p>
            <a:pPr lvl="1"/>
            <a:r>
              <a:rPr lang="en-US" altLang="zh-CN" dirty="0" err="1"/>
              <a:t>Thread.setPriority</a:t>
            </a:r>
            <a:r>
              <a:rPr lang="en-US" altLang="zh-CN" dirty="0"/>
              <a:t>()</a:t>
            </a:r>
            <a:r>
              <a:rPr lang="zh-CN" altLang="en-US" b="1" dirty="0">
                <a:solidFill>
                  <a:srgbClr val="AE0B0B"/>
                </a:solidFill>
              </a:rPr>
              <a:t>可能根本不做任何事情</a:t>
            </a:r>
            <a:r>
              <a:rPr lang="zh-CN" altLang="en-US" dirty="0"/>
              <a:t>，操作系统和虚拟机版本有关</a:t>
            </a:r>
            <a:endParaRPr lang="en-US" altLang="zh-CN" dirty="0"/>
          </a:p>
          <a:p>
            <a:pPr lvl="1"/>
            <a:r>
              <a:rPr lang="zh-CN" altLang="en-US" dirty="0"/>
              <a:t>线程优先级对于不同的线程调度器可能有不同的含义，例如优先级并不一定是指</a:t>
            </a:r>
            <a:r>
              <a:rPr lang="en-US" altLang="zh-CN" dirty="0"/>
              <a:t>CPU</a:t>
            </a:r>
            <a:r>
              <a:rPr lang="zh-CN" altLang="en-US" dirty="0"/>
              <a:t>的分享。在</a:t>
            </a:r>
            <a:r>
              <a:rPr lang="en-US" altLang="zh-CN" dirty="0"/>
              <a:t>UNIX</a:t>
            </a:r>
            <a:r>
              <a:rPr lang="zh-CN" altLang="en-US" dirty="0"/>
              <a:t>系统，优先级或多或少可以认为是</a:t>
            </a:r>
            <a:r>
              <a:rPr lang="en-US" altLang="zh-CN" dirty="0"/>
              <a:t>CPU</a:t>
            </a:r>
            <a:r>
              <a:rPr lang="zh-CN" altLang="en-US" dirty="0"/>
              <a:t>的分配，但</a:t>
            </a:r>
            <a:r>
              <a:rPr lang="en-US" altLang="zh-CN" dirty="0"/>
              <a:t>Windows</a:t>
            </a:r>
            <a:r>
              <a:rPr lang="zh-CN" altLang="en-US" dirty="0"/>
              <a:t>不是这样</a:t>
            </a:r>
            <a:endParaRPr lang="en-US" altLang="zh-CN" dirty="0"/>
          </a:p>
          <a:p>
            <a:pPr lvl="1"/>
            <a:r>
              <a:rPr lang="zh-CN" altLang="en-US" dirty="0"/>
              <a:t>线程的优先级通常是全局的和局部的优先级设定的组合。</a:t>
            </a:r>
            <a:r>
              <a:rPr lang="en-US" altLang="zh-CN" dirty="0"/>
              <a:t>Java</a:t>
            </a:r>
            <a:r>
              <a:rPr lang="zh-CN" altLang="en-US" dirty="0"/>
              <a:t>的</a:t>
            </a:r>
            <a:r>
              <a:rPr lang="en-US" altLang="zh-CN" dirty="0" err="1"/>
              <a:t>setPriority</a:t>
            </a:r>
            <a:r>
              <a:rPr lang="en-US" altLang="zh-CN" dirty="0"/>
              <a:t>()</a:t>
            </a:r>
            <a:r>
              <a:rPr lang="zh-CN" altLang="en-US" dirty="0"/>
              <a:t>方法只应用于局部的优先级。这通常是一种保护的方式，任何用户都不希望鼠标指针的线程或者处理音频数据的线程被其它随机的用户线程所抢占</a:t>
            </a:r>
            <a:endParaRPr lang="en-US" altLang="zh-CN" dirty="0"/>
          </a:p>
          <a:p>
            <a:pPr lvl="1"/>
            <a:r>
              <a:rPr lang="zh-CN" altLang="en-US" dirty="0"/>
              <a:t>不同的系统有不同的线程优先级的取值范围，但是</a:t>
            </a:r>
            <a:r>
              <a:rPr lang="en-US" altLang="zh-CN" dirty="0"/>
              <a:t>Java</a:t>
            </a:r>
            <a:r>
              <a:rPr lang="zh-CN" altLang="en-US" dirty="0"/>
              <a:t>定义了</a:t>
            </a:r>
            <a:r>
              <a:rPr lang="en-US" altLang="zh-CN" dirty="0"/>
              <a:t>10</a:t>
            </a:r>
            <a:r>
              <a:rPr lang="zh-CN" altLang="en-US" dirty="0"/>
              <a:t>个级别（</a:t>
            </a:r>
            <a:r>
              <a:rPr lang="en-US" altLang="zh-CN" dirty="0"/>
              <a:t>1-10</a:t>
            </a:r>
            <a:r>
              <a:rPr lang="zh-CN" altLang="en-US" dirty="0"/>
              <a:t>）。这样就有可能出现几个线程在一个操作系统里有不同的优先级，在另外一个操作系统里却有相同的优先级，并因此可能有意想不到的不同行为</a:t>
            </a:r>
            <a:endParaRPr lang="en-US" altLang="zh-CN" dirty="0"/>
          </a:p>
        </p:txBody>
      </p:sp>
    </p:spTree>
    <p:extLst>
      <p:ext uri="{BB962C8B-B14F-4D97-AF65-F5344CB8AC3E}">
        <p14:creationId xmlns:p14="http://schemas.microsoft.com/office/powerpoint/2010/main" val="175360967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zh-CN" altLang="en-US" dirty="0"/>
              <a:t>线程名字及优先级示例：</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25780" y="1736407"/>
            <a:ext cx="10591800" cy="22574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422400" y="2151721"/>
            <a:ext cx="6593840" cy="24096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8020049" y="23772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655686" y="1806759"/>
            <a:ext cx="351039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创建线程组，构造方法参数为线程组的名字</a:t>
            </a:r>
          </a:p>
        </p:txBody>
      </p:sp>
      <p:sp>
        <p:nvSpPr>
          <p:cNvPr id="8" name="右箭头 7"/>
          <p:cNvSpPr/>
          <p:nvPr/>
        </p:nvSpPr>
        <p:spPr>
          <a:xfrm rot="10800000">
            <a:off x="8016240" y="2074160"/>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422400" y="2388543"/>
            <a:ext cx="6593840" cy="24096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51877" y="2397325"/>
            <a:ext cx="351039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创建线程，绑定线程组并提供名字</a:t>
            </a:r>
          </a:p>
        </p:txBody>
      </p:sp>
      <p:sp>
        <p:nvSpPr>
          <p:cNvPr id="11" name="圆角矩形 10"/>
          <p:cNvSpPr/>
          <p:nvPr/>
        </p:nvSpPr>
        <p:spPr>
          <a:xfrm>
            <a:off x="1392536" y="2807995"/>
            <a:ext cx="4733944" cy="2356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6085883" y="277569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717711" y="2795726"/>
            <a:ext cx="35103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设置优先级</a:t>
            </a:r>
          </a:p>
        </p:txBody>
      </p:sp>
      <p:pic>
        <p:nvPicPr>
          <p:cNvPr id="14" name="图片 13"/>
          <p:cNvPicPr>
            <a:picLocks noChangeAspect="1"/>
          </p:cNvPicPr>
          <p:nvPr/>
        </p:nvPicPr>
        <p:blipFill>
          <a:blip r:embed="rId4"/>
          <a:stretch>
            <a:fillRect/>
          </a:stretch>
        </p:blipFill>
        <p:spPr>
          <a:xfrm>
            <a:off x="4116705" y="4539628"/>
            <a:ext cx="7000875" cy="1019175"/>
          </a:xfrm>
          <a:prstGeom prst="rect">
            <a:avLst/>
          </a:prstGeom>
          <a:blipFill>
            <a:blip r:embed="rId3"/>
            <a:stretch>
              <a:fillRect/>
            </a:stretch>
          </a:blipFill>
          <a:ln w="101600">
            <a:solidFill>
              <a:srgbClr val="339933">
                <a:alpha val="96000"/>
              </a:srgbClr>
            </a:solidFill>
          </a:ln>
        </p:spPr>
      </p:pic>
      <p:sp>
        <p:nvSpPr>
          <p:cNvPr id="15" name="右箭头 14"/>
          <p:cNvSpPr/>
          <p:nvPr/>
        </p:nvSpPr>
        <p:spPr>
          <a:xfrm rot="5400000">
            <a:off x="9872823" y="405014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756338" y="4552027"/>
            <a:ext cx="145306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运行效果</a:t>
            </a:r>
          </a:p>
        </p:txBody>
      </p:sp>
      <p:sp>
        <p:nvSpPr>
          <p:cNvPr id="17" name="圆角矩形 16"/>
          <p:cNvSpPr/>
          <p:nvPr/>
        </p:nvSpPr>
        <p:spPr>
          <a:xfrm>
            <a:off x="4062573" y="4735854"/>
            <a:ext cx="5506320" cy="24762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6200000">
            <a:off x="7463731" y="508292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287788" y="5607843"/>
            <a:ext cx="4135985"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线程名</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优先级</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线程组名</a:t>
            </a:r>
            <a:r>
              <a:rPr lang="en-US" altLang="zh-CN" b="1" dirty="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31540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zh-CN" altLang="en-US" dirty="0"/>
              <a:t>线程可以通过调用特殊方法来放弃自己占据的部分资源，</a:t>
            </a:r>
            <a:r>
              <a:rPr lang="en-US" altLang="zh-CN" dirty="0"/>
              <a:t>Thread</a:t>
            </a:r>
            <a:r>
              <a:rPr lang="zh-CN" altLang="en-US" dirty="0"/>
              <a:t>类中的两个</a:t>
            </a:r>
            <a:r>
              <a:rPr lang="zh-CN" altLang="en-US" b="1" dirty="0">
                <a:solidFill>
                  <a:srgbClr val="AE0B0B"/>
                </a:solidFill>
              </a:rPr>
              <a:t>静态方法</a:t>
            </a:r>
            <a:r>
              <a:rPr lang="zh-CN" altLang="en-US" dirty="0"/>
              <a:t>提供了这个功能：</a:t>
            </a:r>
            <a:endParaRPr lang="en-US" altLang="zh-CN" dirty="0"/>
          </a:p>
          <a:p>
            <a:pPr lvl="1"/>
            <a:r>
              <a:rPr lang="en-US" altLang="zh-CN" dirty="0"/>
              <a:t>sleep()</a:t>
            </a:r>
          </a:p>
          <a:p>
            <a:pPr lvl="1"/>
            <a:r>
              <a:rPr lang="en-US" altLang="zh-CN" dirty="0"/>
              <a:t>yield()</a:t>
            </a:r>
          </a:p>
          <a:p>
            <a:pPr marL="228600" lvl="1">
              <a:spcBef>
                <a:spcPts val="1000"/>
              </a:spcBef>
            </a:pPr>
            <a:endParaRPr lang="zh-CN" altLang="en-US" sz="2800" dirty="0"/>
          </a:p>
        </p:txBody>
      </p:sp>
      <p:graphicFrame>
        <p:nvGraphicFramePr>
          <p:cNvPr id="4" name="表格 3"/>
          <p:cNvGraphicFramePr>
            <a:graphicFrameLocks noGrp="1"/>
          </p:cNvGraphicFramePr>
          <p:nvPr>
            <p:extLst>
              <p:ext uri="{D42A27DB-BD31-4B8C-83A1-F6EECF244321}">
                <p14:modId xmlns:p14="http://schemas.microsoft.com/office/powerpoint/2010/main" val="1047646162"/>
              </p:ext>
            </p:extLst>
          </p:nvPr>
        </p:nvGraphicFramePr>
        <p:xfrm>
          <a:off x="644306" y="3769823"/>
          <a:ext cx="10876598" cy="1727075"/>
        </p:xfrm>
        <a:graphic>
          <a:graphicData uri="http://schemas.openxmlformats.org/drawingml/2006/table">
            <a:tbl>
              <a:tblPr firstRow="1" bandRow="1">
                <a:tableStyleId>{93296810-A885-4BE3-A3E7-6D5BEEA58F35}</a:tableStyleId>
              </a:tblPr>
              <a:tblGrid>
                <a:gridCol w="4975003">
                  <a:extLst>
                    <a:ext uri="{9D8B030D-6E8A-4147-A177-3AD203B41FA5}">
                      <a16:colId xmlns:a16="http://schemas.microsoft.com/office/drawing/2014/main" val="20000"/>
                    </a:ext>
                  </a:extLst>
                </a:gridCol>
                <a:gridCol w="5901595">
                  <a:extLst>
                    <a:ext uri="{9D8B030D-6E8A-4147-A177-3AD203B41FA5}">
                      <a16:colId xmlns:a16="http://schemas.microsoft.com/office/drawing/2014/main" val="20001"/>
                    </a:ext>
                  </a:extLst>
                </a:gridCol>
              </a:tblGrid>
              <a:tr h="477627">
                <a:tc>
                  <a:txBody>
                    <a:bodyPr/>
                    <a:lstStyle/>
                    <a:p>
                      <a:pPr marL="0" algn="ctr" defTabSz="914400" rtl="0" eaLnBrk="1" latinLnBrk="0" hangingPunct="1">
                        <a:spcAft>
                          <a:spcPts val="0"/>
                        </a:spcAft>
                      </a:pPr>
                      <a:r>
                        <a:rPr lang="en-US" altLang="en-US" sz="1800" kern="1200" dirty="0">
                          <a:latin typeface="微软雅黑" panose="020B0503020204020204" pitchFamily="34" charset="-122"/>
                          <a:ea typeface="微软雅黑" panose="020B0503020204020204" pitchFamily="34" charset="-122"/>
                        </a:rPr>
                        <a:t>sleep()</a:t>
                      </a:r>
                      <a:endParaRPr lang="zh-CN" altLang="en-US" sz="1800" b="1" kern="1200" dirty="0">
                        <a:solidFill>
                          <a:schemeClr val="lt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algn="ctr" defTabSz="914400" rtl="0" eaLnBrk="1" latinLnBrk="0" hangingPunct="1">
                        <a:spcAft>
                          <a:spcPts val="0"/>
                        </a:spcAft>
                      </a:pPr>
                      <a:r>
                        <a:rPr lang="en-US" altLang="en-US" sz="1800" kern="1200" dirty="0">
                          <a:latin typeface="微软雅黑" panose="020B0503020204020204" pitchFamily="34" charset="-122"/>
                          <a:ea typeface="微软雅黑" panose="020B0503020204020204" pitchFamily="34" charset="-122"/>
                        </a:rPr>
                        <a:t>yield()</a:t>
                      </a:r>
                      <a:endParaRPr lang="zh-CN" altLang="en-US" sz="1800" b="1" kern="1200" dirty="0">
                        <a:solidFill>
                          <a:schemeClr val="lt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0"/>
                  </a:ext>
                </a:extLst>
              </a:tr>
              <a:tr h="352080">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使当前线程进入被阻塞的状态</a:t>
                      </a:r>
                    </a:p>
                  </a:txBody>
                  <a:tcPr marL="68580" marR="68580" marT="0" marB="0"/>
                </a:tc>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将当前线程转入暂停执行的状态</a:t>
                      </a:r>
                    </a:p>
                  </a:txBody>
                  <a:tcPr marL="68580" marR="68580" marT="0" marB="0"/>
                </a:tc>
                <a:extLst>
                  <a:ext uri="{0D108BD9-81ED-4DB2-BD59-A6C34878D82A}">
                    <a16:rowId xmlns:a16="http://schemas.microsoft.com/office/drawing/2014/main" val="10001"/>
                  </a:ext>
                </a:extLst>
              </a:tr>
              <a:tr h="614090">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即使没有其他等待运行的线程，当前线程也会等待指定的时间</a:t>
                      </a:r>
                    </a:p>
                  </a:txBody>
                  <a:tcPr marL="68580" marR="68580" marT="0" marB="0"/>
                </a:tc>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如果没有其他等待执行的线程，当前线程会马上恢复执行</a:t>
                      </a:r>
                    </a:p>
                  </a:txBody>
                  <a:tcPr marL="68580" marR="68580" marT="0" marB="0"/>
                </a:tc>
                <a:extLst>
                  <a:ext uri="{0D108BD9-81ED-4DB2-BD59-A6C34878D82A}">
                    <a16:rowId xmlns:a16="http://schemas.microsoft.com/office/drawing/2014/main" val="10002"/>
                  </a:ext>
                </a:extLst>
              </a:tr>
              <a:tr h="283278">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其他等待执行的线程的机会是均等的</a:t>
                      </a:r>
                    </a:p>
                  </a:txBody>
                  <a:tcPr marL="68580" marR="68580" marT="0" marB="0"/>
                </a:tc>
                <a:tc>
                  <a:txBody>
                    <a:bodyPr/>
                    <a:lstStyle/>
                    <a:p>
                      <a:pPr marL="0" algn="l" defTabSz="914400" rtl="0" eaLnBrk="1" latinLnBrk="0" hangingPunct="1">
                        <a:lnSpc>
                          <a:spcPct val="100000"/>
                        </a:lnSpc>
                        <a:spcAft>
                          <a:spcPts val="0"/>
                        </a:spcAft>
                      </a:pPr>
                      <a:r>
                        <a:rPr lang="zh-CN" sz="1800" kern="100" dirty="0">
                          <a:solidFill>
                            <a:schemeClr val="dk1"/>
                          </a:solidFill>
                          <a:latin typeface="微软雅黑" panose="020B0503020204020204" pitchFamily="34" charset="-122"/>
                          <a:ea typeface="微软雅黑" panose="020B0503020204020204" pitchFamily="34" charset="-122"/>
                          <a:cs typeface="+mn-cs"/>
                        </a:rPr>
                        <a:t>会将优先级相同或更高的线程运行</a:t>
                      </a: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65749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9309" y="1907627"/>
            <a:ext cx="6728012" cy="3782638"/>
          </a:xfrm>
          <a:prstGeom prst="rect">
            <a:avLst/>
          </a:prstGeom>
          <a:blipFill>
            <a:blip r:embed="rId3"/>
            <a:stretch>
              <a:fillRect/>
            </a:stretch>
          </a:blipFill>
          <a:ln w="101600">
            <a:solidFill>
              <a:srgbClr val="339933">
                <a:alpha val="96000"/>
              </a:srgbClr>
            </a:solidFill>
          </a:ln>
        </p:spPr>
      </p:pic>
      <p:pic>
        <p:nvPicPr>
          <p:cNvPr id="7" name="Picture 2" descr="https://timgsa.baidu.com/timg?image&amp;quality=80&amp;size=b9999_10000&amp;sec=1489397229284&amp;di=d2be8eeb505e58426e9d08c2053e1985&amp;imgtype=0&amp;src=http%3A%2F%2Fi2.sanwen.net%2Fdoc%2F1608%2F1643101139-1.jpg"/>
          <p:cNvPicPr>
            <a:picLocks noChangeAspect="1" noChangeArrowheads="1"/>
          </p:cNvPicPr>
          <p:nvPr/>
        </p:nvPicPr>
        <p:blipFill rotWithShape="1">
          <a:blip r:embed="rId4">
            <a:extLst>
              <a:ext uri="{28A0092B-C50C-407E-A947-70E740481C1C}">
                <a14:useLocalDpi xmlns:a14="http://schemas.microsoft.com/office/drawing/2010/main" val="0"/>
              </a:ext>
            </a:extLst>
          </a:blip>
          <a:srcRect b="8779"/>
          <a:stretch/>
        </p:blipFill>
        <p:spPr bwMode="auto">
          <a:xfrm>
            <a:off x="297508" y="2520263"/>
            <a:ext cx="4490482" cy="2557365"/>
          </a:xfrm>
          <a:prstGeom prst="rect">
            <a:avLst/>
          </a:prstGeom>
          <a:blipFill>
            <a:blip r:embed="rId3"/>
            <a:stretch>
              <a:fillRect/>
            </a:stretch>
          </a:blipFill>
          <a:ln w="101600">
            <a:solidFill>
              <a:srgbClr val="339933">
                <a:alpha val="96000"/>
              </a:srgbClr>
            </a:solidFill>
          </a:ln>
        </p:spPr>
      </p:pic>
      <p:sp>
        <p:nvSpPr>
          <p:cNvPr id="8" name="内容占位符 2"/>
          <p:cNvSpPr txBox="1">
            <a:spLocks/>
          </p:cNvSpPr>
          <p:nvPr/>
        </p:nvSpPr>
        <p:spPr>
          <a:xfrm>
            <a:off x="186570" y="899047"/>
            <a:ext cx="11792070" cy="54489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计算机操作系统的进化史：</a:t>
            </a:r>
          </a:p>
        </p:txBody>
      </p:sp>
      <p:sp>
        <p:nvSpPr>
          <p:cNvPr id="9" name="矩形 8"/>
          <p:cNvSpPr/>
          <p:nvPr/>
        </p:nvSpPr>
        <p:spPr>
          <a:xfrm>
            <a:off x="5249917" y="2680138"/>
            <a:ext cx="6195849" cy="160808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4682385" y="328613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a:off x="1223483" y="5947922"/>
            <a:ext cx="10523838"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1"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893" y="5564651"/>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08893" y="4567343"/>
            <a:ext cx="34021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早期：单用户，单任务</a:t>
            </a:r>
          </a:p>
        </p:txBody>
      </p:sp>
      <p:sp>
        <p:nvSpPr>
          <p:cNvPr id="14" name="文本框 13"/>
          <p:cNvSpPr txBox="1"/>
          <p:nvPr/>
        </p:nvSpPr>
        <p:spPr>
          <a:xfrm>
            <a:off x="8043567" y="4335244"/>
            <a:ext cx="34021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现代：多用户，多任务</a:t>
            </a:r>
          </a:p>
        </p:txBody>
      </p:sp>
    </p:spTree>
    <p:extLst>
      <p:ext uri="{BB962C8B-B14F-4D97-AF65-F5344CB8AC3E}">
        <p14:creationId xmlns:p14="http://schemas.microsoft.com/office/powerpoint/2010/main" val="1483664409"/>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85000" lnSpcReduction="20000"/>
          </a:bodyPr>
          <a:lstStyle/>
          <a:p>
            <a:r>
              <a:rPr lang="en-US" altLang="zh-CN" dirty="0"/>
              <a:t>sleep()</a:t>
            </a:r>
            <a:r>
              <a:rPr lang="zh-CN" altLang="en-US" dirty="0"/>
              <a:t>：</a:t>
            </a:r>
            <a:endParaRPr lang="en-US" altLang="zh-CN" dirty="0"/>
          </a:p>
          <a:p>
            <a:pPr lvl="1"/>
            <a:r>
              <a:rPr lang="zh-CN" altLang="en-US" dirty="0"/>
              <a:t>使当前线程进入</a:t>
            </a:r>
            <a:r>
              <a:rPr lang="zh-CN" altLang="en-US" b="1" dirty="0">
                <a:solidFill>
                  <a:srgbClr val="AE0B0B"/>
                </a:solidFill>
              </a:rPr>
              <a:t>阻塞状态</a:t>
            </a:r>
            <a:r>
              <a:rPr lang="zh-CN" altLang="en-US" dirty="0"/>
              <a:t>，所以执行</a:t>
            </a:r>
            <a:r>
              <a:rPr lang="en-US" altLang="zh-CN" dirty="0"/>
              <a:t>sleep()</a:t>
            </a:r>
            <a:r>
              <a:rPr lang="zh-CN" altLang="en-US" dirty="0"/>
              <a:t>的线程在指定的时间内肯定不会执行</a:t>
            </a:r>
            <a:r>
              <a:rPr lang="en-US" altLang="zh-CN" dirty="0"/>
              <a:t>, </a:t>
            </a:r>
            <a:r>
              <a:rPr lang="zh-CN" altLang="en-US" dirty="0"/>
              <a:t>同时</a:t>
            </a:r>
            <a:r>
              <a:rPr lang="en-US" altLang="zh-CN" dirty="0"/>
              <a:t>sleep</a:t>
            </a:r>
            <a:r>
              <a:rPr lang="zh-CN" altLang="en-US" dirty="0"/>
              <a:t>方法不会释放锁资源（即如果正在运行的线程占有某个资源的同步锁，它</a:t>
            </a:r>
            <a:r>
              <a:rPr lang="zh-CN" altLang="en-US" b="1" dirty="0">
                <a:solidFill>
                  <a:srgbClr val="AE0B0B"/>
                </a:solidFill>
              </a:rPr>
              <a:t>不会释放掉这个同步锁</a:t>
            </a:r>
            <a:r>
              <a:rPr lang="zh-CN" altLang="en-US" dirty="0"/>
              <a:t>，其他线程仍然不能访问该资源，详情参加下一节的线程同步）</a:t>
            </a:r>
            <a:endParaRPr lang="en-US" altLang="zh-CN" dirty="0"/>
          </a:p>
          <a:p>
            <a:pPr lvl="1"/>
            <a:r>
              <a:rPr lang="en-US" altLang="zh-CN" b="1" dirty="0">
                <a:solidFill>
                  <a:srgbClr val="AE0B0B"/>
                </a:solidFill>
              </a:rPr>
              <a:t>sleep()</a:t>
            </a:r>
            <a:r>
              <a:rPr lang="zh-CN" altLang="en-US" b="1" dirty="0">
                <a:solidFill>
                  <a:srgbClr val="AE0B0B"/>
                </a:solidFill>
              </a:rPr>
              <a:t>可使优先级低的线程得到执行的机会</a:t>
            </a:r>
            <a:r>
              <a:rPr lang="zh-CN" altLang="en-US" dirty="0"/>
              <a:t>，当然也可以让同优先级和高优先级的线程有执行的机会</a:t>
            </a:r>
            <a:endParaRPr lang="en-US" altLang="zh-CN" dirty="0"/>
          </a:p>
          <a:p>
            <a:pPr lvl="1"/>
            <a:r>
              <a:rPr lang="en-US" altLang="zh-CN" dirty="0"/>
              <a:t>sleep(</a:t>
            </a:r>
            <a:r>
              <a:rPr lang="zh-CN" altLang="en-US" dirty="0"/>
              <a:t>）方法有两个版本：</a:t>
            </a:r>
            <a:r>
              <a:rPr lang="en-US" altLang="zh-CN" dirty="0"/>
              <a:t>sleep(long </a:t>
            </a:r>
            <a:r>
              <a:rPr lang="en-US" altLang="zh-CN" dirty="0" err="1"/>
              <a:t>millis</a:t>
            </a:r>
            <a:r>
              <a:rPr lang="en-US" altLang="zh-CN" dirty="0"/>
              <a:t>)</a:t>
            </a:r>
            <a:r>
              <a:rPr lang="zh-CN" altLang="en-US" dirty="0"/>
              <a:t>和</a:t>
            </a:r>
            <a:r>
              <a:rPr lang="en-US" altLang="zh-CN" dirty="0"/>
              <a:t>sleep(long </a:t>
            </a:r>
            <a:r>
              <a:rPr lang="en-US" altLang="zh-CN" dirty="0" err="1"/>
              <a:t>millis,int</a:t>
            </a:r>
            <a:r>
              <a:rPr lang="en-US" altLang="zh-CN" dirty="0"/>
              <a:t> </a:t>
            </a:r>
            <a:r>
              <a:rPr lang="en-US" altLang="zh-CN" dirty="0" err="1"/>
              <a:t>nanos</a:t>
            </a:r>
            <a:r>
              <a:rPr lang="en-US" altLang="zh-CN" dirty="0"/>
              <a:t>)</a:t>
            </a:r>
            <a:r>
              <a:rPr lang="zh-CN" altLang="en-US" dirty="0"/>
              <a:t>，第一个版本需要提供以毫秒为单位的阻塞时间，第二个版本在毫秒的基础上可以附加</a:t>
            </a:r>
            <a:r>
              <a:rPr lang="en-US" altLang="zh-CN" dirty="0"/>
              <a:t>0-999999</a:t>
            </a:r>
            <a:r>
              <a:rPr lang="zh-CN" altLang="en-US" dirty="0"/>
              <a:t>的纳秒值</a:t>
            </a:r>
            <a:endParaRPr lang="en-US" altLang="zh-CN" dirty="0"/>
          </a:p>
          <a:p>
            <a:pPr lvl="1"/>
            <a:r>
              <a:rPr lang="en-US" altLang="zh-CN" dirty="0"/>
              <a:t>Java</a:t>
            </a:r>
            <a:r>
              <a:rPr lang="zh-CN" altLang="en-US" b="1" dirty="0">
                <a:solidFill>
                  <a:srgbClr val="AE0B0B"/>
                </a:solidFill>
              </a:rPr>
              <a:t>并不保证线程在阻塞给定的时间后能够马上执行</a:t>
            </a:r>
            <a:r>
              <a:rPr lang="zh-CN" altLang="en-US" dirty="0"/>
              <a:t>（事实上这几乎是不可能的事情），在阻塞时间到了之后，线程进入就绪状态，继续执行的时机取决于</a:t>
            </a:r>
            <a:r>
              <a:rPr lang="en-US" altLang="zh-CN" dirty="0"/>
              <a:t>Java</a:t>
            </a:r>
            <a:r>
              <a:rPr lang="zh-CN" altLang="en-US" dirty="0"/>
              <a:t>虚拟机的线程调度机制，唯一能够确定的是，线程中断执行的时间是大于等于给定的阻塞时长的，因此不要将</a:t>
            </a:r>
            <a:r>
              <a:rPr lang="en-US" altLang="zh-CN" dirty="0"/>
              <a:t>sleep</a:t>
            </a:r>
            <a:r>
              <a:rPr lang="zh-CN" altLang="en-US" dirty="0"/>
              <a:t>用作精确度要求非常高的定时任务调度</a:t>
            </a:r>
          </a:p>
          <a:p>
            <a:endParaRPr lang="zh-CN" altLang="en-US" dirty="0"/>
          </a:p>
        </p:txBody>
      </p:sp>
    </p:spTree>
    <p:extLst>
      <p:ext uri="{BB962C8B-B14F-4D97-AF65-F5344CB8AC3E}">
        <p14:creationId xmlns:p14="http://schemas.microsoft.com/office/powerpoint/2010/main" val="113946389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fontScale="92500"/>
          </a:bodyPr>
          <a:lstStyle/>
          <a:p>
            <a:r>
              <a:rPr lang="en-US" altLang="zh-CN" dirty="0"/>
              <a:t>yield():</a:t>
            </a:r>
          </a:p>
          <a:p>
            <a:pPr lvl="1"/>
            <a:r>
              <a:rPr lang="en-US" altLang="zh-CN" dirty="0"/>
              <a:t>yield() </a:t>
            </a:r>
            <a:r>
              <a:rPr lang="zh-CN" altLang="en-US" dirty="0"/>
              <a:t>方法只是使当前线程重新回到</a:t>
            </a:r>
            <a:r>
              <a:rPr lang="zh-CN" altLang="en-US" b="1" dirty="0">
                <a:solidFill>
                  <a:srgbClr val="AE0B0B"/>
                </a:solidFill>
              </a:rPr>
              <a:t>就绪可执行状态</a:t>
            </a:r>
            <a:r>
              <a:rPr lang="zh-CN" altLang="en-US" dirty="0"/>
              <a:t>，所以执行</a:t>
            </a:r>
            <a:r>
              <a:rPr lang="en-US" altLang="zh-CN" dirty="0"/>
              <a:t>yield()</a:t>
            </a:r>
            <a:r>
              <a:rPr lang="zh-CN" altLang="en-US" dirty="0"/>
              <a:t>线程有可能在进入到就绪状态后马上又被执行，只能使</a:t>
            </a:r>
            <a:r>
              <a:rPr lang="zh-CN" altLang="en-US" b="1" dirty="0">
                <a:solidFill>
                  <a:srgbClr val="AE0B0B"/>
                </a:solidFill>
              </a:rPr>
              <a:t>相同或更高优先级的线程有执行的机会</a:t>
            </a:r>
            <a:endParaRPr lang="en-US" altLang="zh-CN" b="1" dirty="0">
              <a:solidFill>
                <a:srgbClr val="AE0B0B"/>
              </a:solidFill>
            </a:endParaRPr>
          </a:p>
          <a:p>
            <a:pPr lvl="1"/>
            <a:r>
              <a:rPr lang="zh-CN" altLang="en-US" dirty="0"/>
              <a:t>同样</a:t>
            </a:r>
            <a:r>
              <a:rPr lang="en-US" altLang="zh-CN" dirty="0"/>
              <a:t>, yield()</a:t>
            </a:r>
            <a:r>
              <a:rPr lang="zh-CN" altLang="en-US" dirty="0"/>
              <a:t>也</a:t>
            </a:r>
            <a:r>
              <a:rPr lang="zh-CN" altLang="en-US" b="1" dirty="0">
                <a:solidFill>
                  <a:srgbClr val="AE0B0B"/>
                </a:solidFill>
              </a:rPr>
              <a:t>不会释放锁资源</a:t>
            </a:r>
            <a:endParaRPr lang="en-US" altLang="zh-CN" b="1" dirty="0">
              <a:solidFill>
                <a:srgbClr val="AE0B0B"/>
              </a:solidFill>
            </a:endParaRPr>
          </a:p>
          <a:p>
            <a:r>
              <a:rPr lang="en-US" altLang="zh-CN" dirty="0"/>
              <a:t>sleep</a:t>
            </a:r>
            <a:r>
              <a:rPr lang="zh-CN" altLang="en-US" dirty="0"/>
              <a:t>和</a:t>
            </a:r>
            <a:r>
              <a:rPr lang="en-US" altLang="zh-CN" dirty="0"/>
              <a:t>yield</a:t>
            </a:r>
            <a:r>
              <a:rPr lang="zh-CN" altLang="en-US" dirty="0"/>
              <a:t>的区别在于</a:t>
            </a:r>
            <a:r>
              <a:rPr lang="en-US" altLang="zh-CN" dirty="0"/>
              <a:t>, sleep</a:t>
            </a:r>
            <a:r>
              <a:rPr lang="zh-CN" altLang="en-US" dirty="0"/>
              <a:t>需要提供阻塞时长，可以使优先级低的线程得到执行的机会</a:t>
            </a:r>
            <a:r>
              <a:rPr lang="en-US" altLang="zh-CN" dirty="0"/>
              <a:t>,  </a:t>
            </a:r>
            <a:r>
              <a:rPr lang="zh-CN" altLang="en-US" dirty="0"/>
              <a:t>而</a:t>
            </a:r>
            <a:r>
              <a:rPr lang="en-US" altLang="zh-CN" dirty="0"/>
              <a:t>yield</a:t>
            </a:r>
            <a:r>
              <a:rPr lang="zh-CN" altLang="en-US" dirty="0"/>
              <a:t>由于使线程直接进入就绪状态，没有阻塞时长，而且只能使相同或更高优先级的线程有执行的机会，甚至于某些时候</a:t>
            </a:r>
            <a:r>
              <a:rPr lang="en-US" altLang="zh-CN" dirty="0"/>
              <a:t>JVM</a:t>
            </a:r>
            <a:r>
              <a:rPr lang="zh-CN" altLang="en-US" dirty="0"/>
              <a:t>认为不符合最优资源调度的情况下会忽略该方法的调用（类似于</a:t>
            </a:r>
            <a:r>
              <a:rPr lang="en-US" altLang="zh-CN" dirty="0" err="1"/>
              <a:t>System.gc</a:t>
            </a:r>
            <a:r>
              <a:rPr lang="en-US" altLang="zh-CN" dirty="0"/>
              <a:t>()</a:t>
            </a:r>
            <a:r>
              <a:rPr lang="zh-CN" altLang="en-US" dirty="0"/>
              <a:t>）</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3174221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en-US" altLang="zh-CN" dirty="0"/>
              <a:t>yield</a:t>
            </a:r>
            <a:r>
              <a:rPr lang="zh-CN" altLang="en-US" dirty="0"/>
              <a:t>和</a:t>
            </a:r>
            <a:r>
              <a:rPr lang="en-US" altLang="zh-CN" dirty="0"/>
              <a:t>sleep</a:t>
            </a:r>
            <a:r>
              <a:rPr lang="zh-CN" altLang="en-US" dirty="0"/>
              <a:t>示例：</a:t>
            </a:r>
          </a:p>
        </p:txBody>
      </p:sp>
      <p:pic>
        <p:nvPicPr>
          <p:cNvPr id="4" name="图片 3"/>
          <p:cNvPicPr>
            <a:picLocks noChangeAspect="1"/>
          </p:cNvPicPr>
          <p:nvPr/>
        </p:nvPicPr>
        <p:blipFill>
          <a:blip r:embed="rId2"/>
          <a:stretch>
            <a:fillRect/>
          </a:stretch>
        </p:blipFill>
        <p:spPr>
          <a:xfrm>
            <a:off x="409575" y="1623060"/>
            <a:ext cx="9696450" cy="50673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524750" y="556671"/>
            <a:ext cx="3238500" cy="5172075"/>
          </a:xfrm>
          <a:prstGeom prst="rect">
            <a:avLst/>
          </a:prstGeom>
          <a:blipFill>
            <a:blip r:embed="rId3"/>
            <a:stretch>
              <a:fillRect/>
            </a:stretch>
          </a:blipFill>
          <a:ln w="101600">
            <a:solidFill>
              <a:srgbClr val="339933">
                <a:alpha val="96000"/>
              </a:srgbClr>
            </a:solidFill>
          </a:ln>
        </p:spPr>
      </p:pic>
      <p:sp>
        <p:nvSpPr>
          <p:cNvPr id="6" name="右箭头 5"/>
          <p:cNvSpPr/>
          <p:nvPr/>
        </p:nvSpPr>
        <p:spPr>
          <a:xfrm rot="10800000">
            <a:off x="8020049" y="23772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0910" y="4903142"/>
            <a:ext cx="5058410" cy="4460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651877" y="2397325"/>
            <a:ext cx="351039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注意：结果取决于</a:t>
            </a:r>
            <a:r>
              <a:rPr lang="en-US" altLang="zh-CN" b="1" dirty="0">
                <a:solidFill>
                  <a:srgbClr val="C00000"/>
                </a:solidFill>
                <a:latin typeface="微软雅黑" panose="020B0503020204020204" pitchFamily="34" charset="-122"/>
                <a:ea typeface="微软雅黑" panose="020B0503020204020204" pitchFamily="34" charset="-122"/>
              </a:rPr>
              <a:t>JVM</a:t>
            </a:r>
            <a:r>
              <a:rPr lang="zh-CN" altLang="en-US" b="1" dirty="0">
                <a:solidFill>
                  <a:srgbClr val="C00000"/>
                </a:solidFill>
                <a:latin typeface="微软雅黑" panose="020B0503020204020204" pitchFamily="34" charset="-122"/>
                <a:ea typeface="微软雅黑" panose="020B0503020204020204" pitchFamily="34" charset="-122"/>
              </a:rPr>
              <a:t>的实际线程调度</a:t>
            </a:r>
          </a:p>
        </p:txBody>
      </p:sp>
      <p:sp>
        <p:nvSpPr>
          <p:cNvPr id="9" name="圆角矩形 8"/>
          <p:cNvSpPr/>
          <p:nvPr/>
        </p:nvSpPr>
        <p:spPr>
          <a:xfrm>
            <a:off x="7133590" y="591908"/>
            <a:ext cx="1334651" cy="5136838"/>
          </a:xfrm>
          <a:prstGeom prst="roundRect">
            <a:avLst>
              <a:gd name="adj" fmla="val 9816"/>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587402" y="2504608"/>
            <a:ext cx="2329278" cy="2687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5989321" y="3200400"/>
            <a:ext cx="1144270" cy="197302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a:off x="3916680" y="2645074"/>
            <a:ext cx="1735455" cy="225806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25447978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6570" y="929674"/>
            <a:ext cx="9210675" cy="54673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8657272" y="1192735"/>
            <a:ext cx="1857375" cy="46482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709322" y="1971208"/>
            <a:ext cx="2329278" cy="2687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049603" y="19075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90348" y="1934302"/>
            <a:ext cx="35103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一定会阻塞</a:t>
            </a:r>
            <a:r>
              <a:rPr lang="en-US" altLang="zh-CN" b="1" dirty="0">
                <a:solidFill>
                  <a:srgbClr val="C00000"/>
                </a:solidFill>
                <a:latin typeface="微软雅黑" panose="020B0503020204020204" pitchFamily="34" charset="-122"/>
                <a:ea typeface="微软雅黑" panose="020B0503020204020204" pitchFamily="34" charset="-122"/>
              </a:rPr>
              <a:t>100</a:t>
            </a:r>
            <a:r>
              <a:rPr lang="zh-CN" altLang="en-US" b="1" dirty="0">
                <a:solidFill>
                  <a:srgbClr val="C00000"/>
                </a:solidFill>
                <a:latin typeface="微软雅黑" panose="020B0503020204020204" pitchFamily="34" charset="-122"/>
                <a:ea typeface="微软雅黑" panose="020B0503020204020204" pitchFamily="34" charset="-122"/>
              </a:rPr>
              <a:t>毫秒</a:t>
            </a:r>
          </a:p>
        </p:txBody>
      </p:sp>
    </p:spTree>
    <p:extLst>
      <p:ext uri="{BB962C8B-B14F-4D97-AF65-F5344CB8AC3E}">
        <p14:creationId xmlns:p14="http://schemas.microsoft.com/office/powerpoint/2010/main" val="147191586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normAutofit lnSpcReduction="10000"/>
          </a:bodyPr>
          <a:lstStyle/>
          <a:p>
            <a:r>
              <a:rPr lang="en-US" altLang="zh-CN" sz="2600" dirty="0"/>
              <a:t>Thread</a:t>
            </a:r>
            <a:r>
              <a:rPr lang="zh-CN" altLang="en-US" sz="2600" dirty="0"/>
              <a:t>类的</a:t>
            </a:r>
            <a:r>
              <a:rPr lang="en-US" altLang="zh-CN" sz="2600" dirty="0"/>
              <a:t>join()</a:t>
            </a:r>
            <a:r>
              <a:rPr lang="zh-CN" altLang="en-US" sz="2600" dirty="0"/>
              <a:t>方法用于等待其它线程结束，当前运行的线程可以调用另一线程的</a:t>
            </a:r>
            <a:r>
              <a:rPr lang="en-US" altLang="zh-CN" sz="2600" dirty="0"/>
              <a:t>join</a:t>
            </a:r>
            <a:r>
              <a:rPr lang="zh-CN" altLang="en-US" sz="2600" dirty="0"/>
              <a:t>方法，当前运行线程将转到阻塞状态，直至另一线程执行结束，它才会恢复运行，也就是说，</a:t>
            </a:r>
            <a:r>
              <a:rPr lang="en-US" altLang="zh-CN" sz="2600" dirty="0" err="1"/>
              <a:t>t.join</a:t>
            </a:r>
            <a:r>
              <a:rPr lang="en-US" altLang="zh-CN" sz="2600" dirty="0"/>
              <a:t>()</a:t>
            </a:r>
            <a:r>
              <a:rPr lang="zh-CN" altLang="en-US" sz="2600" dirty="0"/>
              <a:t>方法阻塞调用此方法的线程</a:t>
            </a:r>
            <a:r>
              <a:rPr lang="en-US" altLang="zh-CN" sz="2600" dirty="0"/>
              <a:t>(calling thread)</a:t>
            </a:r>
            <a:r>
              <a:rPr lang="zh-CN" altLang="en-US" sz="2600" dirty="0"/>
              <a:t>，直到线程</a:t>
            </a:r>
            <a:r>
              <a:rPr lang="en-US" altLang="zh-CN" sz="2600" dirty="0"/>
              <a:t>t</a:t>
            </a:r>
            <a:r>
              <a:rPr lang="zh-CN" altLang="en-US" sz="2600" dirty="0"/>
              <a:t>完成，此线程再继续</a:t>
            </a:r>
            <a:endParaRPr lang="en-US" altLang="zh-CN" sz="2600" dirty="0"/>
          </a:p>
          <a:p>
            <a:r>
              <a:rPr lang="zh-CN" altLang="en-US" sz="2600" dirty="0"/>
              <a:t>通常用于在</a:t>
            </a:r>
            <a:r>
              <a:rPr lang="en-US" altLang="zh-CN" sz="2600" dirty="0"/>
              <a:t>main()</a:t>
            </a:r>
            <a:r>
              <a:rPr lang="zh-CN" altLang="en-US" sz="2600" dirty="0"/>
              <a:t>主线程内，等待其它线程完成再结束</a:t>
            </a:r>
            <a:r>
              <a:rPr lang="en-US" altLang="zh-CN" sz="2600" dirty="0"/>
              <a:t>main()</a:t>
            </a:r>
            <a:r>
              <a:rPr lang="zh-CN" altLang="en-US" sz="2600" dirty="0"/>
              <a:t>主线程</a:t>
            </a:r>
            <a:endParaRPr lang="en-US" altLang="zh-CN" sz="2600" dirty="0"/>
          </a:p>
          <a:p>
            <a:r>
              <a:rPr lang="zh-CN" altLang="en-US" sz="2600" dirty="0"/>
              <a:t>通过对源代码的解析发现</a:t>
            </a:r>
            <a:r>
              <a:rPr lang="en-US" altLang="zh-CN" sz="2600" dirty="0"/>
              <a:t>join</a:t>
            </a:r>
            <a:r>
              <a:rPr lang="zh-CN" altLang="en-US" sz="2600" dirty="0"/>
              <a:t>方法实现是通过</a:t>
            </a:r>
            <a:r>
              <a:rPr lang="en-US" altLang="zh-CN" sz="2600" dirty="0"/>
              <a:t>wait</a:t>
            </a:r>
            <a:r>
              <a:rPr lang="zh-CN" altLang="en-US" sz="2600" dirty="0"/>
              <a:t>。 当</a:t>
            </a:r>
            <a:r>
              <a:rPr lang="en-US" altLang="zh-CN" sz="2600" dirty="0"/>
              <a:t>main</a:t>
            </a:r>
            <a:r>
              <a:rPr lang="zh-CN" altLang="en-US" sz="2600" dirty="0"/>
              <a:t>线程调用</a:t>
            </a:r>
            <a:r>
              <a:rPr lang="en-US" altLang="zh-CN" sz="2600" dirty="0" err="1"/>
              <a:t>t.join</a:t>
            </a:r>
            <a:r>
              <a:rPr lang="zh-CN" altLang="en-US" sz="2600" dirty="0"/>
              <a:t>时候，</a:t>
            </a:r>
            <a:r>
              <a:rPr lang="en-US" altLang="zh-CN" sz="2600" dirty="0"/>
              <a:t>main</a:t>
            </a:r>
            <a:r>
              <a:rPr lang="zh-CN" altLang="en-US" sz="2600" dirty="0"/>
              <a:t>线程会获得线程对象</a:t>
            </a:r>
            <a:r>
              <a:rPr lang="en-US" altLang="zh-CN" sz="2600" dirty="0"/>
              <a:t>t</a:t>
            </a:r>
            <a:r>
              <a:rPr lang="zh-CN" altLang="en-US" sz="2600" dirty="0"/>
              <a:t>的锁</a:t>
            </a:r>
            <a:r>
              <a:rPr lang="en-US" altLang="zh-CN" sz="2600" dirty="0"/>
              <a:t>,</a:t>
            </a:r>
            <a:r>
              <a:rPr lang="zh-CN" altLang="en-US" sz="2600" dirty="0"/>
              <a:t>调用该对象的</a:t>
            </a:r>
            <a:r>
              <a:rPr lang="en-US" altLang="zh-CN" sz="2600" dirty="0"/>
              <a:t>wait()</a:t>
            </a:r>
            <a:r>
              <a:rPr lang="zh-CN" altLang="en-US" sz="2600" dirty="0"/>
              <a:t>，直到该对象唤醒</a:t>
            </a:r>
            <a:r>
              <a:rPr lang="en-US" altLang="zh-CN" sz="2600" dirty="0"/>
              <a:t>main</a:t>
            </a:r>
            <a:r>
              <a:rPr lang="zh-CN" altLang="en-US" sz="2600" dirty="0"/>
              <a:t>线程 ，比如退出后。这就意味着</a:t>
            </a:r>
            <a:r>
              <a:rPr lang="en-US" altLang="zh-CN" sz="2600" dirty="0"/>
              <a:t>main </a:t>
            </a:r>
            <a:r>
              <a:rPr lang="zh-CN" altLang="en-US" sz="2600" dirty="0"/>
              <a:t>线程调用</a:t>
            </a:r>
            <a:r>
              <a:rPr lang="en-US" altLang="zh-CN" sz="2600" dirty="0" err="1"/>
              <a:t>t.join</a:t>
            </a:r>
            <a:r>
              <a:rPr lang="zh-CN" altLang="en-US" sz="2600" dirty="0"/>
              <a:t>时，必须能够拿到线程</a:t>
            </a:r>
            <a:r>
              <a:rPr lang="en-US" altLang="zh-CN" sz="2600" dirty="0"/>
              <a:t>t</a:t>
            </a:r>
            <a:r>
              <a:rPr lang="zh-CN" altLang="en-US" sz="2600" dirty="0"/>
              <a:t>对象的锁（下一节详细介绍同步锁）</a:t>
            </a:r>
          </a:p>
        </p:txBody>
      </p:sp>
    </p:spTree>
    <p:extLst>
      <p:ext uri="{BB962C8B-B14F-4D97-AF65-F5344CB8AC3E}">
        <p14:creationId xmlns:p14="http://schemas.microsoft.com/office/powerpoint/2010/main" val="47522616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线程类重要方法的作用</a:t>
            </a:r>
          </a:p>
        </p:txBody>
      </p:sp>
      <p:sp>
        <p:nvSpPr>
          <p:cNvPr id="3" name="内容占位符 2"/>
          <p:cNvSpPr>
            <a:spLocks noGrp="1"/>
          </p:cNvSpPr>
          <p:nvPr>
            <p:ph idx="1"/>
          </p:nvPr>
        </p:nvSpPr>
        <p:spPr/>
        <p:txBody>
          <a:bodyPr/>
          <a:lstStyle/>
          <a:p>
            <a:r>
              <a:rPr lang="en-US" altLang="zh-CN" dirty="0"/>
              <a:t>join</a:t>
            </a:r>
            <a:r>
              <a:rPr lang="zh-CN" altLang="en-US" dirty="0"/>
              <a:t>方法示例：</a:t>
            </a:r>
          </a:p>
        </p:txBody>
      </p:sp>
      <p:pic>
        <p:nvPicPr>
          <p:cNvPr id="4" name="图片 3"/>
          <p:cNvPicPr>
            <a:picLocks noChangeAspect="1"/>
          </p:cNvPicPr>
          <p:nvPr/>
        </p:nvPicPr>
        <p:blipFill>
          <a:blip r:embed="rId2"/>
          <a:stretch>
            <a:fillRect/>
          </a:stretch>
        </p:blipFill>
        <p:spPr>
          <a:xfrm>
            <a:off x="186570" y="1852817"/>
            <a:ext cx="9124950" cy="41814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a:srcRect r="17118"/>
          <a:stretch/>
        </p:blipFill>
        <p:spPr>
          <a:xfrm>
            <a:off x="5724525" y="718390"/>
            <a:ext cx="6299835" cy="31337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730365" y="4124053"/>
            <a:ext cx="5248275" cy="14097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807185284"/>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线程创建与调度</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Java</a:t>
            </a:r>
            <a:r>
              <a:rPr lang="zh-CN" altLang="en-US" dirty="0"/>
              <a:t>中如何创建一个线程？如何启动一个线程？</a:t>
            </a:r>
            <a:endParaRPr lang="en-US" altLang="zh-CN" dirty="0"/>
          </a:p>
          <a:p>
            <a:r>
              <a:rPr lang="zh-CN" altLang="en-US" dirty="0"/>
              <a:t>能否在一个线程对象上多次调用</a:t>
            </a:r>
            <a:r>
              <a:rPr lang="en-US" altLang="zh-CN" dirty="0"/>
              <a:t>start()</a:t>
            </a:r>
            <a:r>
              <a:rPr lang="zh-CN" altLang="en-US" dirty="0"/>
              <a:t>方法？</a:t>
            </a:r>
            <a:endParaRPr lang="en-US" altLang="zh-CN" dirty="0"/>
          </a:p>
          <a:p>
            <a:r>
              <a:rPr lang="zh-CN" altLang="en-US" dirty="0"/>
              <a:t>如何安全的终止一个线程？</a:t>
            </a:r>
            <a:endParaRPr lang="en-US" altLang="zh-CN" dirty="0"/>
          </a:p>
          <a:p>
            <a:r>
              <a:rPr lang="en-US" altLang="zh-CN" dirty="0"/>
              <a:t>sleep</a:t>
            </a:r>
            <a:r>
              <a:rPr lang="zh-CN" altLang="en-US" dirty="0"/>
              <a:t>和</a:t>
            </a:r>
            <a:r>
              <a:rPr lang="en-US" altLang="zh-CN" dirty="0"/>
              <a:t>yield</a:t>
            </a:r>
            <a:r>
              <a:rPr lang="zh-CN" altLang="en-US" dirty="0"/>
              <a:t>方法有什么区别？</a:t>
            </a:r>
            <a:r>
              <a:rPr lang="en-US" altLang="zh-CN" dirty="0"/>
              <a:t>join</a:t>
            </a:r>
            <a:r>
              <a:rPr lang="zh-CN" altLang="en-US" dirty="0"/>
              <a:t>方法的作用是什么？</a:t>
            </a:r>
            <a:endParaRPr lang="en-US" altLang="zh-CN" dirty="0"/>
          </a:p>
        </p:txBody>
      </p:sp>
    </p:spTree>
    <p:extLst>
      <p:ext uri="{BB962C8B-B14F-4D97-AF65-F5344CB8AC3E}">
        <p14:creationId xmlns:p14="http://schemas.microsoft.com/office/powerpoint/2010/main" val="1698600737"/>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基本概念</a:t>
            </a:r>
            <a:r>
              <a:rPr lang="en-US" altLang="zh-CN" dirty="0"/>
              <a: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Java</a:t>
            </a:r>
            <a:r>
              <a:rPr lang="zh-CN" altLang="en-US" dirty="0"/>
              <a:t>中希望创建线程可以使用两种方法：直接继承</a:t>
            </a:r>
            <a:r>
              <a:rPr lang="en-US" altLang="zh-CN" dirty="0"/>
              <a:t>Thread</a:t>
            </a:r>
            <a:r>
              <a:rPr lang="zh-CN" altLang="en-US" dirty="0"/>
              <a:t>类、实现</a:t>
            </a:r>
            <a:r>
              <a:rPr lang="en-US" altLang="zh-CN" dirty="0"/>
              <a:t>Runnable</a:t>
            </a:r>
            <a:r>
              <a:rPr lang="zh-CN" altLang="en-US" dirty="0"/>
              <a:t>接口，这两种方式都需要实现</a:t>
            </a:r>
            <a:r>
              <a:rPr lang="en-US" altLang="zh-CN" dirty="0"/>
              <a:t>run()</a:t>
            </a:r>
            <a:r>
              <a:rPr lang="zh-CN" altLang="en-US" dirty="0"/>
              <a:t>方法以提供线程中的指令代码。构建线程对象后使用</a:t>
            </a:r>
            <a:r>
              <a:rPr lang="en-US" altLang="zh-CN" dirty="0"/>
              <a:t>start(</a:t>
            </a:r>
            <a:r>
              <a:rPr lang="zh-CN" altLang="en-US" dirty="0"/>
              <a:t>）方法即可启动一个线程</a:t>
            </a:r>
            <a:endParaRPr lang="en-US" altLang="zh-CN" dirty="0"/>
          </a:p>
          <a:p>
            <a:r>
              <a:rPr lang="zh-CN" altLang="en-US" dirty="0"/>
              <a:t>不能在同一个线程对象上多次调用</a:t>
            </a:r>
            <a:r>
              <a:rPr lang="en-US" altLang="zh-CN" dirty="0"/>
              <a:t>start()</a:t>
            </a:r>
            <a:r>
              <a:rPr lang="zh-CN" altLang="en-US" dirty="0"/>
              <a:t>方法</a:t>
            </a:r>
            <a:endParaRPr lang="en-US" altLang="zh-CN" dirty="0"/>
          </a:p>
          <a:p>
            <a:r>
              <a:rPr lang="en-US" altLang="zh-CN" dirty="0"/>
              <a:t>run()</a:t>
            </a:r>
            <a:r>
              <a:rPr lang="zh-CN" altLang="en-US" dirty="0"/>
              <a:t>方法执行结束后，线程会自然消亡，不建议使用线程类的</a:t>
            </a:r>
            <a:r>
              <a:rPr lang="en-US" altLang="zh-CN" dirty="0"/>
              <a:t>stop</a:t>
            </a:r>
            <a:r>
              <a:rPr lang="zh-CN" altLang="en-US" dirty="0"/>
              <a:t>等方法终止线程的执行，可以使用设置共享变量和调用</a:t>
            </a:r>
            <a:r>
              <a:rPr lang="en-US" altLang="zh-CN" dirty="0"/>
              <a:t>interrupt()</a:t>
            </a:r>
            <a:r>
              <a:rPr lang="zh-CN" altLang="en-US" dirty="0"/>
              <a:t>方法引发异常的方式终止线程</a:t>
            </a:r>
            <a:endParaRPr lang="en-US" altLang="zh-CN" dirty="0"/>
          </a:p>
          <a:p>
            <a:r>
              <a:rPr lang="en-US" altLang="zh-CN" dirty="0"/>
              <a:t>sleep</a:t>
            </a:r>
            <a:r>
              <a:rPr lang="zh-CN" altLang="en-US" dirty="0"/>
              <a:t>和</a:t>
            </a:r>
            <a:r>
              <a:rPr lang="en-US" altLang="zh-CN" dirty="0"/>
              <a:t>yield</a:t>
            </a:r>
            <a:r>
              <a:rPr lang="zh-CN" altLang="en-US" dirty="0"/>
              <a:t>的区别在于</a:t>
            </a:r>
            <a:r>
              <a:rPr lang="en-US" altLang="zh-CN" dirty="0"/>
              <a:t>, sleep</a:t>
            </a:r>
            <a:r>
              <a:rPr lang="zh-CN" altLang="en-US" dirty="0"/>
              <a:t>需要提供阻塞时长，可以使优先级低的线程得到执行的机会</a:t>
            </a:r>
            <a:r>
              <a:rPr lang="en-US" altLang="zh-CN" dirty="0"/>
              <a:t>,  </a:t>
            </a:r>
            <a:r>
              <a:rPr lang="zh-CN" altLang="en-US" dirty="0"/>
              <a:t>而</a:t>
            </a:r>
            <a:r>
              <a:rPr lang="en-US" altLang="zh-CN" dirty="0"/>
              <a:t>yield</a:t>
            </a:r>
            <a:r>
              <a:rPr lang="zh-CN" altLang="en-US" dirty="0"/>
              <a:t>由于使线程直接进入就绪状态，没有阻塞时长，而且只能使相同或更高优先级的线程有执行的机会，甚至于某些时候</a:t>
            </a:r>
            <a:r>
              <a:rPr lang="en-US" altLang="zh-CN" dirty="0"/>
              <a:t>JVM</a:t>
            </a:r>
            <a:r>
              <a:rPr lang="zh-CN" altLang="en-US" dirty="0"/>
              <a:t>认为不符合最优资源调度的情况下会忽略该方法的调用（类似于</a:t>
            </a:r>
            <a:r>
              <a:rPr lang="en-US" altLang="zh-CN" dirty="0" err="1"/>
              <a:t>System.gc</a:t>
            </a:r>
            <a:r>
              <a:rPr lang="en-US" altLang="zh-CN" dirty="0"/>
              <a:t>()</a:t>
            </a:r>
            <a:r>
              <a:rPr lang="zh-CN" altLang="en-US" dirty="0"/>
              <a:t>），</a:t>
            </a:r>
            <a:r>
              <a:rPr lang="en-US" altLang="zh-CN" dirty="0"/>
              <a:t> Thread</a:t>
            </a:r>
            <a:r>
              <a:rPr lang="zh-CN" altLang="en-US" dirty="0"/>
              <a:t>类的</a:t>
            </a:r>
            <a:r>
              <a:rPr lang="en-US" altLang="zh-CN" dirty="0"/>
              <a:t>join()</a:t>
            </a:r>
            <a:r>
              <a:rPr lang="zh-CN" altLang="en-US" dirty="0"/>
              <a:t>方法用于等待其它线程结束，当前运行的线程可以调用另一线程的</a:t>
            </a:r>
            <a:r>
              <a:rPr lang="en-US" altLang="zh-CN" dirty="0"/>
              <a:t>join</a:t>
            </a:r>
            <a:r>
              <a:rPr lang="zh-CN" altLang="en-US" dirty="0"/>
              <a:t>方法，当前运行线程将转到阻塞状态，直至另一线程执行结束，它才会恢复运行</a:t>
            </a:r>
          </a:p>
          <a:p>
            <a:endParaRPr lang="en-US" altLang="zh-CN" dirty="0"/>
          </a:p>
          <a:p>
            <a:endParaRPr lang="en-US" altLang="zh-CN" dirty="0"/>
          </a:p>
          <a:p>
            <a:endParaRPr lang="en-US" altLang="zh-CN" dirty="0"/>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281303173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节</a:t>
            </a:r>
            <a:r>
              <a:rPr lang="en-US" altLang="zh-CN" dirty="0"/>
              <a:t>【</a:t>
            </a:r>
            <a:r>
              <a:rPr lang="zh-CN" altLang="en-US" dirty="0"/>
              <a:t>线程同步</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zh-CN" altLang="en-US" dirty="0"/>
              <a:t>知识点</a:t>
            </a:r>
            <a:r>
              <a:rPr lang="en-US" altLang="zh-CN" dirty="0"/>
              <a:t>1</a:t>
            </a:r>
            <a:r>
              <a:rPr lang="zh-CN" altLang="en-US" dirty="0"/>
              <a:t>：不同步会发生的问题</a:t>
            </a:r>
          </a:p>
          <a:p>
            <a:r>
              <a:rPr lang="zh-CN" altLang="en-US" dirty="0"/>
              <a:t>知识点</a:t>
            </a:r>
            <a:r>
              <a:rPr lang="en-US" altLang="zh-CN" dirty="0"/>
              <a:t>2</a:t>
            </a:r>
            <a:r>
              <a:rPr lang="zh-CN" altLang="en-US" dirty="0"/>
              <a:t>：</a:t>
            </a:r>
            <a:r>
              <a:rPr lang="en-US" altLang="zh-CN" dirty="0"/>
              <a:t>synchronized</a:t>
            </a:r>
            <a:r>
              <a:rPr lang="zh-CN" altLang="en-US" dirty="0"/>
              <a:t>关键字的使用</a:t>
            </a:r>
          </a:p>
          <a:p>
            <a:r>
              <a:rPr lang="zh-CN" altLang="en-US" dirty="0"/>
              <a:t>知识点</a:t>
            </a:r>
            <a:r>
              <a:rPr lang="en-US" altLang="zh-CN" dirty="0"/>
              <a:t>3</a:t>
            </a:r>
            <a:r>
              <a:rPr lang="zh-CN" altLang="en-US" dirty="0"/>
              <a:t>：线程死锁</a:t>
            </a:r>
          </a:p>
        </p:txBody>
      </p:sp>
    </p:spTree>
    <p:extLst>
      <p:ext uri="{BB962C8B-B14F-4D97-AF65-F5344CB8AC3E}">
        <p14:creationId xmlns:p14="http://schemas.microsoft.com/office/powerpoint/2010/main" val="3213761636"/>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如果你是一个稀缺资源，而又有多个用户使用你，而这两个用户还互不相让，那么</a:t>
            </a:r>
            <a:r>
              <a:rPr lang="en-US" altLang="zh-CN" dirty="0"/>
              <a:t>…</a:t>
            </a:r>
            <a:endParaRPr lang="zh-CN" altLang="en-US" dirty="0"/>
          </a:p>
        </p:txBody>
      </p:sp>
      <p:sp>
        <p:nvSpPr>
          <p:cNvPr id="5" name="椭圆 4"/>
          <p:cNvSpPr/>
          <p:nvPr/>
        </p:nvSpPr>
        <p:spPr>
          <a:xfrm>
            <a:off x="403615" y="2941319"/>
            <a:ext cx="3604499" cy="3604499"/>
          </a:xfrm>
          <a:prstGeom prst="ellipse">
            <a:avLst/>
          </a:prstGeom>
          <a:blipFill>
            <a:blip r:embed="rId2"/>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1795541" y="1634607"/>
            <a:ext cx="5997354" cy="3108961"/>
          </a:xfrm>
          <a:prstGeom prst="cloudCallout">
            <a:avLst/>
          </a:prstGeom>
          <a:blipFill>
            <a:blip r:embed="rId3"/>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25159" y="4955908"/>
            <a:ext cx="6995160"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别理我，我想静静，我可能上了一天的假班</a:t>
            </a:r>
          </a:p>
        </p:txBody>
      </p:sp>
      <p:sp>
        <p:nvSpPr>
          <p:cNvPr id="14" name="文本框 13"/>
          <p:cNvSpPr txBox="1"/>
          <p:nvPr/>
        </p:nvSpPr>
        <p:spPr>
          <a:xfrm>
            <a:off x="6375368" y="2558146"/>
            <a:ext cx="35103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我的笔记本连不上网了</a:t>
            </a:r>
          </a:p>
        </p:txBody>
      </p:sp>
      <p:sp>
        <p:nvSpPr>
          <p:cNvPr id="15" name="文本框 14"/>
          <p:cNvSpPr txBox="1"/>
          <p:nvPr/>
        </p:nvSpPr>
        <p:spPr>
          <a:xfrm>
            <a:off x="627497" y="2707613"/>
            <a:ext cx="230530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我的打印机不工作了</a:t>
            </a:r>
          </a:p>
        </p:txBody>
      </p:sp>
    </p:spTree>
    <p:extLst>
      <p:ext uri="{BB962C8B-B14F-4D97-AF65-F5344CB8AC3E}">
        <p14:creationId xmlns:p14="http://schemas.microsoft.com/office/powerpoint/2010/main" val="14115693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5698" y="190351"/>
            <a:ext cx="11573813" cy="849126"/>
          </a:xfrm>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a:bodyPr>
          <a:lstStyle/>
          <a:p>
            <a:r>
              <a:rPr lang="zh-CN" altLang="en-US" dirty="0"/>
              <a:t>在发展的初期，计算机还没有操作系统或只拥有单任务操作系统；它们自始至终执行一个程序，这个程序直接访问机器的所有资源。这样一个程序运行在无保护的电子器件上，不仅写起来困难，而且每次只运行一个程序，不能很好地利用昂贵且稀缺的计算机资源</a:t>
            </a:r>
            <a:endParaRPr lang="en-US" altLang="zh-CN" dirty="0"/>
          </a:p>
          <a:p>
            <a:r>
              <a:rPr lang="zh-CN" altLang="en-US" dirty="0"/>
              <a:t>操作系统的发展使得</a:t>
            </a:r>
            <a:r>
              <a:rPr lang="zh-CN" altLang="en-US" b="1" dirty="0">
                <a:solidFill>
                  <a:srgbClr val="AE0B0B"/>
                </a:solidFill>
              </a:rPr>
              <a:t>多个程序能够同时运行</a:t>
            </a:r>
            <a:r>
              <a:rPr lang="zh-CN" altLang="en-US" dirty="0"/>
              <a:t>，程序在各自的</a:t>
            </a:r>
            <a:r>
              <a:rPr lang="zh-CN" altLang="en-US" b="1" dirty="0">
                <a:solidFill>
                  <a:srgbClr val="AE0B0B"/>
                </a:solidFill>
              </a:rPr>
              <a:t>进程</a:t>
            </a:r>
            <a:r>
              <a:rPr lang="zh-CN" altLang="en-US" dirty="0"/>
              <a:t>中运行：相互分离，各自独立执行，由操作系统来分配资源，比如内存、文件句柄、安全证书。如果需要的话，进程会通过一些原始的机制相互通信：</a:t>
            </a:r>
            <a:r>
              <a:rPr lang="en-US" altLang="zh-CN" dirty="0"/>
              <a:t>Socket</a:t>
            </a:r>
            <a:r>
              <a:rPr lang="zh-CN" altLang="en-US" dirty="0"/>
              <a:t>、信号处理、共享内存、信号量和文件等</a:t>
            </a:r>
          </a:p>
        </p:txBody>
      </p:sp>
    </p:spTree>
    <p:extLst>
      <p:ext uri="{BB962C8B-B14F-4D97-AF65-F5344CB8AC3E}">
        <p14:creationId xmlns:p14="http://schemas.microsoft.com/office/powerpoint/2010/main" val="186944336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到底发生了什么忧伤的故事？</a:t>
            </a:r>
          </a:p>
        </p:txBody>
      </p:sp>
      <p:sp>
        <p:nvSpPr>
          <p:cNvPr id="4" name="圆角矩形 3"/>
          <p:cNvSpPr/>
          <p:nvPr/>
        </p:nvSpPr>
        <p:spPr>
          <a:xfrm>
            <a:off x="5312880" y="1758744"/>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你</a:t>
            </a:r>
          </a:p>
        </p:txBody>
      </p:sp>
      <p:sp>
        <p:nvSpPr>
          <p:cNvPr id="5" name="圆角矩形 4"/>
          <p:cNvSpPr/>
          <p:nvPr/>
        </p:nvSpPr>
        <p:spPr>
          <a:xfrm>
            <a:off x="2066760" y="1767727"/>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用户</a:t>
            </a:r>
            <a:r>
              <a:rPr lang="en-US" altLang="zh-CN" sz="2000" dirty="0">
                <a:latin typeface="微软雅黑" panose="020B0503020204020204" pitchFamily="34" charset="-122"/>
                <a:ea typeface="微软雅黑" panose="020B0503020204020204" pitchFamily="34" charset="-122"/>
              </a:rPr>
              <a:t>A</a:t>
            </a:r>
            <a:endParaRPr lang="zh-CN" altLang="en-US" sz="2000" dirty="0">
              <a:latin typeface="微软雅黑" panose="020B0503020204020204" pitchFamily="34" charset="-122"/>
              <a:ea typeface="微软雅黑" panose="020B0503020204020204" pitchFamily="34" charset="-122"/>
            </a:endParaRPr>
          </a:p>
        </p:txBody>
      </p:sp>
      <p:sp>
        <p:nvSpPr>
          <p:cNvPr id="6" name="内容占位符 2"/>
          <p:cNvSpPr txBox="1">
            <a:spLocks/>
          </p:cNvSpPr>
          <p:nvPr/>
        </p:nvSpPr>
        <p:spPr>
          <a:xfrm>
            <a:off x="186570" y="2103007"/>
            <a:ext cx="11792070" cy="54489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7" name="圆角矩形 6"/>
          <p:cNvSpPr/>
          <p:nvPr/>
        </p:nvSpPr>
        <p:spPr>
          <a:xfrm>
            <a:off x="8645760" y="1767727"/>
            <a:ext cx="1755285" cy="568365"/>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用户</a:t>
            </a: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763521" y="2697096"/>
            <a:ext cx="351039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修理好笔记本</a:t>
            </a:r>
          </a:p>
        </p:txBody>
      </p:sp>
      <p:sp>
        <p:nvSpPr>
          <p:cNvPr id="9" name="文本框 8"/>
          <p:cNvSpPr txBox="1"/>
          <p:nvPr/>
        </p:nvSpPr>
        <p:spPr>
          <a:xfrm>
            <a:off x="1189203" y="2662717"/>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修理好打印机</a:t>
            </a:r>
          </a:p>
        </p:txBody>
      </p:sp>
      <p:sp>
        <p:nvSpPr>
          <p:cNvPr id="10" name="Line 20"/>
          <p:cNvSpPr>
            <a:spLocks noChangeShapeType="1"/>
          </p:cNvSpPr>
          <p:nvPr/>
        </p:nvSpPr>
        <p:spPr bwMode="auto">
          <a:xfrm>
            <a:off x="994883" y="2512102"/>
            <a:ext cx="10523838" cy="0"/>
          </a:xfrm>
          <a:prstGeom prst="line">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Line 20"/>
          <p:cNvSpPr>
            <a:spLocks noChangeShapeType="1"/>
          </p:cNvSpPr>
          <p:nvPr/>
        </p:nvSpPr>
        <p:spPr bwMode="auto">
          <a:xfrm flipH="1">
            <a:off x="3315283" y="3066427"/>
            <a:ext cx="37516" cy="3428921"/>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2944402" y="2659468"/>
            <a:ext cx="1779998"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A</a:t>
            </a:r>
            <a:r>
              <a:rPr lang="zh-CN" altLang="en-US" b="1" dirty="0">
                <a:solidFill>
                  <a:srgbClr val="C00000"/>
                </a:solidFill>
                <a:latin typeface="微软雅黑" panose="020B0503020204020204" pitchFamily="34" charset="-122"/>
                <a:ea typeface="微软雅黑" panose="020B0503020204020204" pitchFamily="34" charset="-122"/>
              </a:rPr>
              <a:t>线程时间结束</a:t>
            </a:r>
          </a:p>
        </p:txBody>
      </p:sp>
      <p:sp>
        <p:nvSpPr>
          <p:cNvPr id="13" name="文本框 12"/>
          <p:cNvSpPr txBox="1"/>
          <p:nvPr/>
        </p:nvSpPr>
        <p:spPr>
          <a:xfrm>
            <a:off x="8031480" y="2697096"/>
            <a:ext cx="1732041"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B</a:t>
            </a:r>
            <a:r>
              <a:rPr lang="zh-CN" altLang="en-US" b="1" dirty="0">
                <a:solidFill>
                  <a:srgbClr val="C00000"/>
                </a:solidFill>
                <a:latin typeface="微软雅黑" panose="020B0503020204020204" pitchFamily="34" charset="-122"/>
                <a:ea typeface="微软雅黑" panose="020B0503020204020204" pitchFamily="34" charset="-122"/>
              </a:rPr>
              <a:t>线程时间结束</a:t>
            </a:r>
          </a:p>
        </p:txBody>
      </p:sp>
      <p:sp>
        <p:nvSpPr>
          <p:cNvPr id="14" name="Line 20"/>
          <p:cNvSpPr>
            <a:spLocks noChangeShapeType="1"/>
          </p:cNvSpPr>
          <p:nvPr/>
        </p:nvSpPr>
        <p:spPr bwMode="auto">
          <a:xfrm flipH="1">
            <a:off x="8897500" y="3066427"/>
            <a:ext cx="37516" cy="3428921"/>
          </a:xfrm>
          <a:prstGeom prst="line">
            <a:avLst/>
          </a:prstGeom>
          <a:ln w="50800">
            <a:solidFill>
              <a:srgbClr val="C00000"/>
            </a:solidFill>
            <a:prstDash val="sysDash"/>
            <a:tailEnd type="non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Line 20"/>
          <p:cNvSpPr>
            <a:spLocks noChangeShapeType="1"/>
          </p:cNvSpPr>
          <p:nvPr/>
        </p:nvSpPr>
        <p:spPr bwMode="auto">
          <a:xfrm flipH="1">
            <a:off x="3429000" y="2376148"/>
            <a:ext cx="2651761" cy="105285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椭圆 15"/>
          <p:cNvSpPr/>
          <p:nvPr/>
        </p:nvSpPr>
        <p:spPr>
          <a:xfrm>
            <a:off x="3238779" y="3329058"/>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820996" y="3810821"/>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ine 20"/>
          <p:cNvSpPr>
            <a:spLocks noChangeShapeType="1"/>
          </p:cNvSpPr>
          <p:nvPr/>
        </p:nvSpPr>
        <p:spPr bwMode="auto">
          <a:xfrm>
            <a:off x="3429000" y="3540052"/>
            <a:ext cx="5468500" cy="36130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椭圆 18"/>
          <p:cNvSpPr/>
          <p:nvPr/>
        </p:nvSpPr>
        <p:spPr>
          <a:xfrm>
            <a:off x="3246118" y="4761058"/>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Line 20"/>
          <p:cNvSpPr>
            <a:spLocks noChangeShapeType="1"/>
          </p:cNvSpPr>
          <p:nvPr/>
        </p:nvSpPr>
        <p:spPr bwMode="auto">
          <a:xfrm flipH="1">
            <a:off x="3421964" y="4012414"/>
            <a:ext cx="5475536" cy="88614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1" name="椭圆 20"/>
          <p:cNvSpPr/>
          <p:nvPr/>
        </p:nvSpPr>
        <p:spPr>
          <a:xfrm>
            <a:off x="8820996" y="5227535"/>
            <a:ext cx="228040" cy="228040"/>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Line 20"/>
          <p:cNvSpPr>
            <a:spLocks noChangeShapeType="1"/>
          </p:cNvSpPr>
          <p:nvPr/>
        </p:nvSpPr>
        <p:spPr bwMode="auto">
          <a:xfrm>
            <a:off x="3474158" y="4929310"/>
            <a:ext cx="5423342" cy="42456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3" name="矩形 22"/>
          <p:cNvSpPr/>
          <p:nvPr/>
        </p:nvSpPr>
        <p:spPr>
          <a:xfrm>
            <a:off x="994883" y="3125008"/>
            <a:ext cx="1729153" cy="33589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652343" y="3057031"/>
            <a:ext cx="1729153" cy="33589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Line 20"/>
          <p:cNvSpPr>
            <a:spLocks noChangeShapeType="1"/>
          </p:cNvSpPr>
          <p:nvPr/>
        </p:nvSpPr>
        <p:spPr bwMode="auto">
          <a:xfrm flipH="1">
            <a:off x="5852748" y="5402913"/>
            <a:ext cx="2975585" cy="121584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6" name="文本框 25"/>
          <p:cNvSpPr txBox="1"/>
          <p:nvPr/>
        </p:nvSpPr>
        <p:spPr>
          <a:xfrm>
            <a:off x="6080761" y="5978652"/>
            <a:ext cx="1883951" cy="369332"/>
          </a:xfrm>
          <a:prstGeom prst="rect">
            <a:avLst/>
          </a:prstGeom>
          <a:solidFill>
            <a:schemeClr val="bg1"/>
          </a:solidFill>
          <a:ln>
            <a:solidFill>
              <a:srgbClr val="C00000"/>
            </a:solidFill>
          </a:ln>
        </p:spPr>
        <p:txBody>
          <a:bodyPr wrap="square" rtlCol="0">
            <a:spAutoFit/>
          </a:bodyPr>
          <a:lstStyle>
            <a:defPPr>
              <a:defRPr lang="zh-CN"/>
            </a:defPPr>
            <a:lvl1pPr algn="ctr">
              <a:defRPr b="1">
                <a:solidFill>
                  <a:srgbClr val="C00000"/>
                </a:solidFill>
                <a:latin typeface="微软雅黑" panose="020B0503020204020204" pitchFamily="34" charset="-122"/>
                <a:ea typeface="微软雅黑" panose="020B0503020204020204" pitchFamily="34" charset="-122"/>
              </a:defRPr>
            </a:lvl1pPr>
          </a:lstStyle>
          <a:p>
            <a:r>
              <a:rPr lang="zh-CN" altLang="en-US" dirty="0"/>
              <a:t>累倒在奔跑途中</a:t>
            </a:r>
          </a:p>
        </p:txBody>
      </p:sp>
      <p:sp>
        <p:nvSpPr>
          <p:cNvPr id="27" name="文本框 26"/>
          <p:cNvSpPr txBox="1"/>
          <p:nvPr/>
        </p:nvSpPr>
        <p:spPr>
          <a:xfrm>
            <a:off x="3956106" y="5384626"/>
            <a:ext cx="6995160"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奔跑吧，网管！</a:t>
            </a:r>
          </a:p>
        </p:txBody>
      </p:sp>
      <p:sp>
        <p:nvSpPr>
          <p:cNvPr id="28" name="文本框 27"/>
          <p:cNvSpPr txBox="1"/>
          <p:nvPr/>
        </p:nvSpPr>
        <p:spPr>
          <a:xfrm>
            <a:off x="1127498" y="4596221"/>
            <a:ext cx="1584478"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我只能静静的看着你奔跑</a:t>
            </a:r>
          </a:p>
        </p:txBody>
      </p:sp>
      <p:sp>
        <p:nvSpPr>
          <p:cNvPr id="29" name="文本框 28"/>
          <p:cNvSpPr txBox="1"/>
          <p:nvPr/>
        </p:nvSpPr>
        <p:spPr>
          <a:xfrm>
            <a:off x="9763640" y="4504309"/>
            <a:ext cx="1584478"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我只能静静的看着你奔跑</a:t>
            </a:r>
            <a:r>
              <a:rPr lang="en-US" altLang="zh-CN" b="1" dirty="0">
                <a:solidFill>
                  <a:srgbClr val="C00000"/>
                </a:solidFill>
                <a:latin typeface="微软雅黑" panose="020B0503020204020204" pitchFamily="34" charset="-122"/>
                <a:ea typeface="微软雅黑" panose="020B0503020204020204" pitchFamily="34" charset="-122"/>
              </a:rPr>
              <a:t>+1</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5029364"/>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解决之道：</a:t>
            </a:r>
          </a:p>
        </p:txBody>
      </p:sp>
      <p:pic>
        <p:nvPicPr>
          <p:cNvPr id="19460" name="Picture 4" descr="https://timgsa.baidu.com/timg?image&amp;quality=80&amp;size=b9999_10000&amp;sec=1489574044297&amp;di=9ca9c1aae027e1690fecc9bcd4062b37&amp;imgtype=0&amp;src=http%3A%2F%2Fatt.bbs.duowan.com%2Fforum%2F201604%2F21%2F1935181xxvseoivxkyzxcc.png"/>
          <p:cNvPicPr>
            <a:picLocks noChangeAspect="1" noChangeArrowheads="1"/>
          </p:cNvPicPr>
          <p:nvPr/>
        </p:nvPicPr>
        <p:blipFill rotWithShape="1">
          <a:blip r:embed="rId2">
            <a:extLst>
              <a:ext uri="{28A0092B-C50C-407E-A947-70E740481C1C}">
                <a14:useLocalDpi xmlns:a14="http://schemas.microsoft.com/office/drawing/2010/main" val="0"/>
              </a:ext>
            </a:extLst>
          </a:blip>
          <a:srcRect l="3132" t="7530" r="4972" b="17338"/>
          <a:stretch/>
        </p:blipFill>
        <p:spPr bwMode="auto">
          <a:xfrm>
            <a:off x="0" y="1569719"/>
            <a:ext cx="10805160" cy="50660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32120" y="1489914"/>
            <a:ext cx="5273040" cy="5196840"/>
          </a:xfrm>
          <a:prstGeom prst="rect">
            <a:avLst/>
          </a:prstGeom>
          <a:gradFill flip="none" rotWithShape="1">
            <a:gsLst>
              <a:gs pos="0">
                <a:schemeClr val="bg1">
                  <a:alpha val="0"/>
                </a:schemeClr>
              </a:gs>
              <a:gs pos="100000">
                <a:schemeClr val="bg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0" y="1443355"/>
            <a:ext cx="1920240" cy="5196840"/>
          </a:xfrm>
          <a:prstGeom prst="rect">
            <a:avLst/>
          </a:prstGeom>
          <a:gradFill flip="none" rotWithShape="1">
            <a:gsLst>
              <a:gs pos="0">
                <a:schemeClr val="bg1">
                  <a:alpha val="0"/>
                </a:schemeClr>
              </a:gs>
              <a:gs pos="100000">
                <a:schemeClr val="bg1">
                  <a:lumMod val="0"/>
                  <a:lumOff val="10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9" descr="Picture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8141" y="6062200"/>
            <a:ext cx="1787437" cy="598437"/>
          </a:xfrm>
          <a:prstGeom prst="rect">
            <a:avLst/>
          </a:prstGeom>
        </p:spPr>
      </p:pic>
      <p:sp>
        <p:nvSpPr>
          <p:cNvPr id="9" name="文本框 8"/>
          <p:cNvSpPr txBox="1"/>
          <p:nvPr/>
        </p:nvSpPr>
        <p:spPr>
          <a:xfrm>
            <a:off x="2977242" y="5796425"/>
            <a:ext cx="5724798" cy="707886"/>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令牌在此，谁敢造次！</a:t>
            </a:r>
          </a:p>
        </p:txBody>
      </p:sp>
      <p:sp>
        <p:nvSpPr>
          <p:cNvPr id="5" name="矩形 4"/>
          <p:cNvSpPr/>
          <p:nvPr/>
        </p:nvSpPr>
        <p:spPr>
          <a:xfrm>
            <a:off x="3638430" y="2657719"/>
            <a:ext cx="8473440" cy="3087695"/>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4639" y="2709535"/>
            <a:ext cx="8044001" cy="3046988"/>
          </a:xfrm>
          <a:prstGeom prst="rect">
            <a:avLst/>
          </a:prstGeom>
          <a:noFill/>
        </p:spPr>
        <p:txBody>
          <a:bodyPr wrap="square" rtlCol="0">
            <a:spAutoFit/>
          </a:bodyPr>
          <a:lstStyle/>
          <a:p>
            <a:r>
              <a:rPr lang="zh-CN" altLang="en-US" sz="2400" dirty="0">
                <a:latin typeface="微软雅黑 Light" panose="020B0502040204020203" pitchFamily="34" charset="-122"/>
                <a:ea typeface="微软雅黑 Light" panose="020B0502040204020203" pitchFamily="34" charset="-122"/>
              </a:rPr>
              <a:t>为网管资源设置一个令牌（作为锁定该资源的依据）并赋予令牌绝对的权威，令牌放置在一个所有线程都能获取到的地方，当用户</a:t>
            </a:r>
            <a:r>
              <a:rPr lang="en-US" altLang="zh-CN" sz="2400" dirty="0">
                <a:latin typeface="微软雅黑 Light" panose="020B0502040204020203" pitchFamily="34" charset="-122"/>
                <a:ea typeface="微软雅黑 Light" panose="020B0502040204020203" pitchFamily="34" charset="-122"/>
              </a:rPr>
              <a:t>A</a:t>
            </a:r>
            <a:r>
              <a:rPr lang="zh-CN" altLang="en-US" sz="2400" dirty="0">
                <a:latin typeface="微软雅黑 Light" panose="020B0502040204020203" pitchFamily="34" charset="-122"/>
                <a:ea typeface="微软雅黑 Light" panose="020B0502040204020203" pitchFamily="34" charset="-122"/>
              </a:rPr>
              <a:t>需要修理打印机时，取走令牌交给网管让他完成自己需要的任务，网关接受，当用户</a:t>
            </a:r>
            <a:r>
              <a:rPr lang="en-US" altLang="zh-CN" sz="2400" dirty="0">
                <a:latin typeface="微软雅黑 Light" panose="020B0502040204020203" pitchFamily="34" charset="-122"/>
                <a:ea typeface="微软雅黑 Light" panose="020B0502040204020203" pitchFamily="34" charset="-122"/>
              </a:rPr>
              <a:t>B</a:t>
            </a:r>
            <a:r>
              <a:rPr lang="zh-CN" altLang="en-US" sz="2400" dirty="0">
                <a:latin typeface="微软雅黑 Light" panose="020B0502040204020203" pitchFamily="34" charset="-122"/>
                <a:ea typeface="微软雅黑 Light" panose="020B0502040204020203" pitchFamily="34" charset="-122"/>
              </a:rPr>
              <a:t>需要修理笔记本时已经无法再取得令牌，因此无法向网关发送任务指令，直到网管将打印机修好完成用户</a:t>
            </a:r>
            <a:r>
              <a:rPr lang="en-US" altLang="zh-CN" sz="2400" dirty="0">
                <a:latin typeface="微软雅黑 Light" panose="020B0502040204020203" pitchFamily="34" charset="-122"/>
                <a:ea typeface="微软雅黑 Light" panose="020B0502040204020203" pitchFamily="34" charset="-122"/>
              </a:rPr>
              <a:t>A</a:t>
            </a:r>
            <a:r>
              <a:rPr lang="zh-CN" altLang="en-US" sz="2400" dirty="0">
                <a:latin typeface="微软雅黑 Light" panose="020B0502040204020203" pitchFamily="34" charset="-122"/>
                <a:ea typeface="微软雅黑 Light" panose="020B0502040204020203" pitchFamily="34" charset="-122"/>
              </a:rPr>
              <a:t>的任务将令牌放置回原来的位置，其他用户才能继续获取令牌交给网关并发布新的任务</a:t>
            </a:r>
            <a:r>
              <a:rPr lang="en-US" altLang="zh-CN" sz="2400" dirty="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849787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同现实生活中的案例一样，程序中的线程安全的问题是微妙且出乎意料的，因为在没有进行充分同步（创建令牌锁定）的情况下，多线程中的各个操作的顺序是不可预测的，有时甚至令人惊讶。例如我们试图生成一个唯一整数值的序列的代码。如果在单一线程的环境中，它能够正确运行，但是在多线程环境中却不一定行：</a:t>
            </a:r>
          </a:p>
          <a:p>
            <a:endParaRPr lang="zh-CN" altLang="en-US" dirty="0"/>
          </a:p>
        </p:txBody>
      </p:sp>
      <p:pic>
        <p:nvPicPr>
          <p:cNvPr id="4" name="图片 3"/>
          <p:cNvPicPr>
            <a:picLocks noChangeAspect="1"/>
          </p:cNvPicPr>
          <p:nvPr/>
        </p:nvPicPr>
        <p:blipFill>
          <a:blip r:embed="rId2"/>
          <a:stretch>
            <a:fillRect/>
          </a:stretch>
        </p:blipFill>
        <p:spPr>
          <a:xfrm>
            <a:off x="543877" y="4272915"/>
            <a:ext cx="7019925" cy="18478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86449710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10000"/>
          </a:bodyPr>
          <a:lstStyle/>
          <a:p>
            <a:r>
              <a:rPr lang="zh-CN" altLang="en-US" dirty="0"/>
              <a:t>上述代码中的问题是，在一特殊的时序情况下，两个线程可以调用</a:t>
            </a:r>
            <a:r>
              <a:rPr lang="en-US" altLang="zh-CN" dirty="0" err="1"/>
              <a:t>getNext</a:t>
            </a:r>
            <a:r>
              <a:rPr lang="zh-CN" altLang="en-US" dirty="0"/>
              <a:t>并得到相同的返回值。</a:t>
            </a:r>
            <a:endParaRPr lang="en-US" altLang="zh-CN" dirty="0"/>
          </a:p>
          <a:p>
            <a:r>
              <a:rPr lang="zh-CN" altLang="en-US" dirty="0"/>
              <a:t>自增操作</a:t>
            </a:r>
            <a:r>
              <a:rPr lang="en-US" altLang="zh-CN" dirty="0"/>
              <a:t>value++</a:t>
            </a:r>
            <a:r>
              <a:rPr lang="zh-CN" altLang="en-US" dirty="0"/>
              <a:t>可能看起来是一个单一的操作，但是事实上它分为</a:t>
            </a:r>
            <a:r>
              <a:rPr lang="en-US" altLang="zh-CN" dirty="0"/>
              <a:t>3</a:t>
            </a:r>
            <a:r>
              <a:rPr lang="zh-CN" altLang="en-US" dirty="0"/>
              <a:t>个独立的操作：</a:t>
            </a:r>
            <a:endParaRPr lang="en-US" altLang="zh-CN" dirty="0"/>
          </a:p>
          <a:p>
            <a:pPr lvl="1"/>
            <a:r>
              <a:rPr lang="zh-CN" altLang="en-US" dirty="0"/>
              <a:t>读取这个值</a:t>
            </a:r>
            <a:endParaRPr lang="en-US" altLang="zh-CN" dirty="0"/>
          </a:p>
          <a:p>
            <a:pPr lvl="1"/>
            <a:r>
              <a:rPr lang="zh-CN" altLang="en-US" dirty="0"/>
              <a:t>使之加</a:t>
            </a:r>
            <a:r>
              <a:rPr lang="en-US" altLang="zh-CN" dirty="0"/>
              <a:t>1</a:t>
            </a:r>
          </a:p>
          <a:p>
            <a:pPr lvl="1"/>
            <a:r>
              <a:rPr lang="zh-CN" altLang="en-US" dirty="0"/>
              <a:t>再写入新值。</a:t>
            </a:r>
            <a:endParaRPr lang="en-US" altLang="zh-CN" dirty="0"/>
          </a:p>
          <a:p>
            <a:r>
              <a:rPr lang="zh-CN" altLang="en-US" dirty="0"/>
              <a:t>因为这些操作发生在多个线程中，这些线程可能交替占有运行时</a:t>
            </a:r>
            <a:r>
              <a:rPr lang="en-US" altLang="zh-CN" dirty="0"/>
              <a:t>,</a:t>
            </a:r>
            <a:r>
              <a:rPr lang="zh-CN" altLang="en-US" dirty="0"/>
              <a:t>所以两个线程很可能同时读取这个值，两个线程都得到相同的值，并都使之增加了</a:t>
            </a:r>
            <a:r>
              <a:rPr lang="en-US" altLang="zh-CN" dirty="0"/>
              <a:t>10</a:t>
            </a:r>
            <a:r>
              <a:rPr lang="zh-CN" altLang="en-US" dirty="0"/>
              <a:t>结果就是不同的线程返回了相同的序列数</a:t>
            </a:r>
          </a:p>
        </p:txBody>
      </p:sp>
    </p:spTree>
    <p:extLst>
      <p:ext uri="{BB962C8B-B14F-4D97-AF65-F5344CB8AC3E}">
        <p14:creationId xmlns:p14="http://schemas.microsoft.com/office/powerpoint/2010/main" val="416939446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92500" lnSpcReduction="10000"/>
          </a:bodyPr>
          <a:lstStyle/>
          <a:p>
            <a:r>
              <a:rPr lang="zh-CN" altLang="en-US" dirty="0"/>
              <a:t>下图描述了出现问题的过程：</a:t>
            </a:r>
            <a:endParaRPr lang="en-US" altLang="zh-CN" dirty="0"/>
          </a:p>
          <a:p>
            <a:endParaRPr lang="en-US" altLang="zh-CN" dirty="0"/>
          </a:p>
          <a:p>
            <a:endParaRPr lang="en-US" altLang="zh-CN" dirty="0"/>
          </a:p>
          <a:p>
            <a:endParaRPr lang="en-US" altLang="zh-CN" dirty="0"/>
          </a:p>
          <a:p>
            <a:endParaRPr lang="en-US" altLang="zh-CN" dirty="0"/>
          </a:p>
          <a:p>
            <a:r>
              <a:rPr lang="zh-CN" altLang="en-US" dirty="0"/>
              <a:t>上图描述了不同线程之间的交替操作，在这个图中，时间由左至右发展，每一行表现一个不同线程的活动。它用来描述最坏的情况，表现特定顺序下线程产生错误的僭越带来的危险</a:t>
            </a:r>
          </a:p>
        </p:txBody>
      </p:sp>
      <p:sp>
        <p:nvSpPr>
          <p:cNvPr id="5" name="圆角矩形 4"/>
          <p:cNvSpPr/>
          <p:nvPr/>
        </p:nvSpPr>
        <p:spPr>
          <a:xfrm>
            <a:off x="2005800" y="20420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value-&gt;9</a:t>
            </a:r>
            <a:endParaRPr lang="zh-CN" altLang="en-US" sz="2000" dirty="0">
              <a:latin typeface="微软雅黑" panose="020B0503020204020204" pitchFamily="34" charset="-122"/>
              <a:ea typeface="微软雅黑" panose="020B0503020204020204" pitchFamily="34" charset="-122"/>
            </a:endParaRPr>
          </a:p>
        </p:txBody>
      </p:sp>
      <p:sp>
        <p:nvSpPr>
          <p:cNvPr id="6" name="圆角矩形 5"/>
          <p:cNvSpPr/>
          <p:nvPr/>
        </p:nvSpPr>
        <p:spPr>
          <a:xfrm>
            <a:off x="5175112" y="20420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9+1-&gt;10</a:t>
            </a:r>
            <a:endParaRPr lang="zh-CN" altLang="en-US"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8340656" y="2042046"/>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value=10</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3663667" y="31088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value-&gt;9</a:t>
            </a:r>
            <a:endParaRPr lang="zh-CN" altLang="en-US" sz="2000" dirty="0">
              <a:latin typeface="微软雅黑" panose="020B0503020204020204" pitchFamily="34" charset="-122"/>
              <a:ea typeface="微软雅黑" panose="020B0503020204020204" pitchFamily="34" charset="-122"/>
            </a:endParaRPr>
          </a:p>
        </p:txBody>
      </p:sp>
      <p:sp>
        <p:nvSpPr>
          <p:cNvPr id="9" name="圆角矩形 8"/>
          <p:cNvSpPr/>
          <p:nvPr/>
        </p:nvSpPr>
        <p:spPr>
          <a:xfrm>
            <a:off x="6832979" y="310884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9+1-&gt;10</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9998523" y="3108846"/>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value=10</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93889" y="2272208"/>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3889" y="3405901"/>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cxnSp>
        <p:nvCxnSpPr>
          <p:cNvPr id="16" name="直接箭头连接符 15"/>
          <p:cNvCxnSpPr>
            <a:endCxn id="8" idx="1"/>
          </p:cNvCxnSpPr>
          <p:nvPr/>
        </p:nvCxnSpPr>
        <p:spPr>
          <a:xfrm>
            <a:off x="1386128" y="3528002"/>
            <a:ext cx="2277539" cy="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6" idx="1"/>
          </p:cNvCxnSpPr>
          <p:nvPr/>
        </p:nvCxnSpPr>
        <p:spPr>
          <a:xfrm>
            <a:off x="3805066" y="2456872"/>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950503" y="2473008"/>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418952" y="3523670"/>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634244" y="3532075"/>
            <a:ext cx="1370046" cy="433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9803"/>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除了线程之间交互执行的时间片轮换带来可能的异常执行结果外，还有另外一些特性会导致我们在单线程环境中没有问题的代码切换到多线程环境中时会产生不可预料的执行结果</a:t>
            </a:r>
            <a:endParaRPr lang="en-US" altLang="zh-CN" dirty="0"/>
          </a:p>
          <a:p>
            <a:r>
              <a:rPr lang="zh-CN" altLang="en-US" dirty="0"/>
              <a:t>这其中就有</a:t>
            </a:r>
            <a:r>
              <a:rPr lang="en-US" altLang="zh-CN" dirty="0"/>
              <a:t>Java</a:t>
            </a:r>
            <a:r>
              <a:rPr lang="zh-CN" altLang="en-US" dirty="0"/>
              <a:t>内存模型中的数据可见性和</a:t>
            </a:r>
            <a:r>
              <a:rPr lang="en-US" altLang="zh-CN" dirty="0"/>
              <a:t>JVM</a:t>
            </a:r>
            <a:r>
              <a:rPr lang="zh-CN" altLang="en-US" dirty="0"/>
              <a:t>重排序共同作用的因素</a:t>
            </a:r>
          </a:p>
        </p:txBody>
      </p:sp>
    </p:spTree>
    <p:extLst>
      <p:ext uri="{BB962C8B-B14F-4D97-AF65-F5344CB8AC3E}">
        <p14:creationId xmlns:p14="http://schemas.microsoft.com/office/powerpoint/2010/main" val="1837400554"/>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a:t>Java</a:t>
            </a:r>
            <a:r>
              <a:rPr lang="zh-CN" altLang="en-US" dirty="0"/>
              <a:t>为了保证其平台无关性，使应用程序与操作系统内存模型隔离开，定义了自己的内存模型</a:t>
            </a:r>
            <a:endParaRPr lang="en-US" altLang="zh-CN" dirty="0"/>
          </a:p>
          <a:p>
            <a:r>
              <a:rPr lang="zh-CN" altLang="en-US" dirty="0"/>
              <a:t>在</a:t>
            </a:r>
            <a:r>
              <a:rPr lang="en-US" altLang="zh-CN" dirty="0"/>
              <a:t>Java</a:t>
            </a:r>
            <a:r>
              <a:rPr lang="zh-CN" altLang="en-US" dirty="0"/>
              <a:t>内存模型中，内存分为主内存和工作内存两个部分，其中主内存是所有线程所共享的，而</a:t>
            </a:r>
            <a:r>
              <a:rPr lang="zh-CN" altLang="en-US" b="1" dirty="0">
                <a:solidFill>
                  <a:srgbClr val="C00000"/>
                </a:solidFill>
              </a:rPr>
              <a:t>工作内存则是每个线程分配一份，各线程的工作内存间彼此独立、互不可见</a:t>
            </a:r>
            <a:r>
              <a:rPr lang="zh-CN" altLang="en-US" dirty="0"/>
              <a:t>，在线程启动的时候，虚拟机为每个内存分配一块工作内存，不仅包含了线程内部定义的局部变量，也包含了线程所需要使用的共享变量</a:t>
            </a:r>
            <a:r>
              <a:rPr lang="en-US" altLang="zh-CN" dirty="0"/>
              <a:t>(</a:t>
            </a:r>
            <a:r>
              <a:rPr lang="zh-CN" altLang="en-US" dirty="0"/>
              <a:t>非线程内构造的对象</a:t>
            </a:r>
            <a:r>
              <a:rPr lang="en-US" altLang="zh-CN" dirty="0"/>
              <a:t>)</a:t>
            </a:r>
            <a:r>
              <a:rPr lang="zh-CN" altLang="en-US" dirty="0"/>
              <a:t>的副本，即为了提高执行效率，</a:t>
            </a:r>
            <a:r>
              <a:rPr lang="zh-CN" altLang="en-US" b="1" dirty="0">
                <a:solidFill>
                  <a:srgbClr val="C00000"/>
                </a:solidFill>
              </a:rPr>
              <a:t>在副本中寻址并读取数据比直接读取主内存更快</a:t>
            </a:r>
            <a:endParaRPr lang="en-US" altLang="zh-CN" b="1" dirty="0">
              <a:solidFill>
                <a:srgbClr val="C00000"/>
              </a:solidFill>
            </a:endParaRPr>
          </a:p>
          <a:p>
            <a:endParaRPr lang="zh-CN" altLang="en-US" dirty="0"/>
          </a:p>
        </p:txBody>
      </p:sp>
    </p:spTree>
    <p:extLst>
      <p:ext uri="{BB962C8B-B14F-4D97-AF65-F5344CB8AC3E}">
        <p14:creationId xmlns:p14="http://schemas.microsoft.com/office/powerpoint/2010/main" val="2344327277"/>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a:t>Java</a:t>
            </a:r>
            <a:r>
              <a:rPr lang="zh-CN" altLang="en-US" dirty="0"/>
              <a:t>的内存模型抽象如下：</a:t>
            </a:r>
          </a:p>
        </p:txBody>
      </p:sp>
      <p:sp>
        <p:nvSpPr>
          <p:cNvPr id="5" name="圆角矩形 4"/>
          <p:cNvSpPr/>
          <p:nvPr/>
        </p:nvSpPr>
        <p:spPr>
          <a:xfrm>
            <a:off x="762898" y="2152929"/>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Java</a:t>
            </a:r>
            <a:r>
              <a:rPr lang="zh-CN" altLang="en-US" sz="2000" dirty="0">
                <a:latin typeface="微软雅黑" panose="020B0503020204020204" pitchFamily="34" charset="-122"/>
                <a:ea typeface="微软雅黑" panose="020B0503020204020204" pitchFamily="34" charset="-122"/>
              </a:rPr>
              <a:t>线程</a:t>
            </a:r>
          </a:p>
        </p:txBody>
      </p:sp>
      <p:sp>
        <p:nvSpPr>
          <p:cNvPr id="6" name="圆角矩形 5"/>
          <p:cNvSpPr/>
          <p:nvPr/>
        </p:nvSpPr>
        <p:spPr>
          <a:xfrm>
            <a:off x="762898" y="3612477"/>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Java</a:t>
            </a:r>
            <a:r>
              <a:rPr lang="zh-CN" altLang="en-US" sz="2000" dirty="0">
                <a:latin typeface="微软雅黑" panose="020B0503020204020204" pitchFamily="34" charset="-122"/>
                <a:ea typeface="微软雅黑" panose="020B0503020204020204" pitchFamily="34" charset="-122"/>
              </a:rPr>
              <a:t>线程</a:t>
            </a:r>
            <a:endParaRPr lang="en-US" altLang="zh-CN" sz="2000" dirty="0">
              <a:latin typeface="微软雅黑" panose="020B0503020204020204" pitchFamily="34" charset="-122"/>
              <a:ea typeface="微软雅黑" panose="020B0503020204020204" pitchFamily="34" charset="-122"/>
            </a:endParaRPr>
          </a:p>
        </p:txBody>
      </p:sp>
      <p:sp>
        <p:nvSpPr>
          <p:cNvPr id="7" name="圆角矩形 6"/>
          <p:cNvSpPr/>
          <p:nvPr/>
        </p:nvSpPr>
        <p:spPr>
          <a:xfrm>
            <a:off x="762898" y="5072025"/>
            <a:ext cx="1755285" cy="838313"/>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Java</a:t>
            </a:r>
            <a:r>
              <a:rPr lang="zh-CN" altLang="en-US" sz="2000" dirty="0">
                <a:latin typeface="微软雅黑" panose="020B0503020204020204" pitchFamily="34" charset="-122"/>
                <a:ea typeface="微软雅黑" panose="020B0503020204020204" pitchFamily="34" charset="-122"/>
              </a:rPr>
              <a:t>线程</a:t>
            </a:r>
          </a:p>
        </p:txBody>
      </p:sp>
      <p:sp>
        <p:nvSpPr>
          <p:cNvPr id="9" name="圆角矩形 8"/>
          <p:cNvSpPr/>
          <p:nvPr/>
        </p:nvSpPr>
        <p:spPr>
          <a:xfrm>
            <a:off x="3816160" y="2152929"/>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工作内存</a:t>
            </a:r>
          </a:p>
        </p:txBody>
      </p:sp>
      <p:sp>
        <p:nvSpPr>
          <p:cNvPr id="10" name="圆角矩形 9"/>
          <p:cNvSpPr/>
          <p:nvPr/>
        </p:nvSpPr>
        <p:spPr>
          <a:xfrm>
            <a:off x="3816160" y="3612477"/>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工作内存</a:t>
            </a:r>
          </a:p>
        </p:txBody>
      </p:sp>
      <p:sp>
        <p:nvSpPr>
          <p:cNvPr id="11" name="圆角矩形 10"/>
          <p:cNvSpPr/>
          <p:nvPr/>
        </p:nvSpPr>
        <p:spPr>
          <a:xfrm>
            <a:off x="3816160" y="5072025"/>
            <a:ext cx="1755285" cy="838313"/>
          </a:xfrm>
          <a:prstGeom prst="roundRect">
            <a:avLst/>
          </a:prstGeom>
          <a:solidFill>
            <a:srgbClr val="276A83"/>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工作内存</a:t>
            </a:r>
          </a:p>
        </p:txBody>
      </p:sp>
      <p:sp>
        <p:nvSpPr>
          <p:cNvPr id="12" name="左右箭头 11"/>
          <p:cNvSpPr/>
          <p:nvPr/>
        </p:nvSpPr>
        <p:spPr>
          <a:xfrm>
            <a:off x="2646909" y="2225909"/>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右箭头 12"/>
          <p:cNvSpPr/>
          <p:nvPr/>
        </p:nvSpPr>
        <p:spPr>
          <a:xfrm>
            <a:off x="2646909" y="368545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左右箭头 13"/>
          <p:cNvSpPr/>
          <p:nvPr/>
        </p:nvSpPr>
        <p:spPr>
          <a:xfrm>
            <a:off x="2646909" y="5145005"/>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714742" y="2005992"/>
            <a:ext cx="1958121" cy="41110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61479" y="1823096"/>
            <a:ext cx="5219059" cy="1351736"/>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918045" y="2157843"/>
            <a:ext cx="1161822" cy="3915714"/>
          </a:xfrm>
          <a:prstGeom prst="roundRect">
            <a:avLst/>
          </a:prstGeom>
          <a:solidFill>
            <a:srgbClr val="59595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内存一致性协议（</a:t>
            </a:r>
            <a:r>
              <a:rPr lang="en-US" altLang="zh-CN" sz="2000" dirty="0">
                <a:latin typeface="微软雅黑" panose="020B0503020204020204" pitchFamily="34" charset="-122"/>
                <a:ea typeface="微软雅黑" panose="020B0503020204020204" pitchFamily="34" charset="-122"/>
              </a:rPr>
              <a:t>save</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load</a:t>
            </a:r>
            <a:r>
              <a:rPr lang="zh-CN" altLang="en-US" sz="2000" dirty="0">
                <a:latin typeface="微软雅黑" panose="020B0503020204020204" pitchFamily="34" charset="-122"/>
                <a:ea typeface="微软雅黑" panose="020B0503020204020204" pitchFamily="34" charset="-122"/>
              </a:rPr>
              <a:t>操作）</a:t>
            </a:r>
          </a:p>
        </p:txBody>
      </p:sp>
      <p:sp>
        <p:nvSpPr>
          <p:cNvPr id="18" name="圆角矩形 17"/>
          <p:cNvSpPr/>
          <p:nvPr/>
        </p:nvSpPr>
        <p:spPr>
          <a:xfrm>
            <a:off x="9259265" y="2152929"/>
            <a:ext cx="2144636" cy="3915714"/>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主内存</a:t>
            </a:r>
          </a:p>
        </p:txBody>
      </p:sp>
      <p:sp>
        <p:nvSpPr>
          <p:cNvPr id="19" name="左右箭头 18"/>
          <p:cNvSpPr/>
          <p:nvPr/>
        </p:nvSpPr>
        <p:spPr>
          <a:xfrm>
            <a:off x="5731849" y="2225909"/>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右箭头 19"/>
          <p:cNvSpPr/>
          <p:nvPr/>
        </p:nvSpPr>
        <p:spPr>
          <a:xfrm>
            <a:off x="5731849" y="363413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右箭头 20"/>
          <p:cNvSpPr/>
          <p:nvPr/>
        </p:nvSpPr>
        <p:spPr>
          <a:xfrm>
            <a:off x="5731849" y="5072025"/>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右箭头 21"/>
          <p:cNvSpPr/>
          <p:nvPr/>
        </p:nvSpPr>
        <p:spPr>
          <a:xfrm>
            <a:off x="8172952" y="3634137"/>
            <a:ext cx="1040524" cy="69235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3255191"/>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en-US" altLang="zh-CN" dirty="0"/>
              <a:t>Java</a:t>
            </a:r>
            <a:r>
              <a:rPr lang="zh-CN" altLang="en-US" dirty="0"/>
              <a:t>内存模型定义了一系列工作内存和主内存之间交互的操作及操作之间的顺序的规则，对于共享普通变量来说，约定了变量在工作内存中发生变化了之后，</a:t>
            </a:r>
            <a:r>
              <a:rPr lang="zh-CN" altLang="en-US" b="1" dirty="0">
                <a:solidFill>
                  <a:srgbClr val="C00000"/>
                </a:solidFill>
              </a:rPr>
              <a:t>必须要回写到主内存</a:t>
            </a:r>
            <a:r>
              <a:rPr lang="zh-CN" altLang="en-US" dirty="0"/>
              <a:t>，但是这个约定</a:t>
            </a:r>
            <a:r>
              <a:rPr lang="zh-CN" altLang="en-US" b="1" dirty="0">
                <a:solidFill>
                  <a:srgbClr val="C00000"/>
                </a:solidFill>
              </a:rPr>
              <a:t>只规定了结果而并没有规定时机</a:t>
            </a:r>
            <a:r>
              <a:rPr lang="zh-CN" altLang="en-US" dirty="0"/>
              <a:t>，因此有可能在实际写回主内存之前，有很多其他线程已经在主内存中读取到了已经无效的数据</a:t>
            </a:r>
          </a:p>
        </p:txBody>
      </p:sp>
    </p:spTree>
    <p:extLst>
      <p:ext uri="{BB962C8B-B14F-4D97-AF65-F5344CB8AC3E}">
        <p14:creationId xmlns:p14="http://schemas.microsoft.com/office/powerpoint/2010/main" val="2493016678"/>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a:t>让刚刚从单线程阵营转变到并发开发的同学更难以发觉处理的问题是</a:t>
            </a:r>
            <a:r>
              <a:rPr lang="en-US" altLang="zh-CN" dirty="0"/>
              <a:t>JVM</a:t>
            </a:r>
            <a:r>
              <a:rPr lang="zh-CN" altLang="en-US" dirty="0"/>
              <a:t>的</a:t>
            </a:r>
            <a:r>
              <a:rPr lang="zh-CN" altLang="en-US" dirty="0">
                <a:solidFill>
                  <a:srgbClr val="FF0000"/>
                </a:solidFill>
              </a:rPr>
              <a:t>指令</a:t>
            </a:r>
            <a:r>
              <a:rPr lang="zh-CN" altLang="en-US" b="1" dirty="0">
                <a:solidFill>
                  <a:srgbClr val="C00000"/>
                </a:solidFill>
              </a:rPr>
              <a:t>重排序</a:t>
            </a:r>
            <a:endParaRPr lang="en-US" altLang="zh-CN" b="1" dirty="0">
              <a:solidFill>
                <a:srgbClr val="C00000"/>
              </a:solidFill>
            </a:endParaRPr>
          </a:p>
          <a:p>
            <a:r>
              <a:rPr lang="zh-CN" altLang="en-US" dirty="0"/>
              <a:t>重排序通常是编译器或运行时环境为了</a:t>
            </a:r>
            <a:r>
              <a:rPr lang="zh-CN" altLang="en-US" b="1" dirty="0">
                <a:solidFill>
                  <a:srgbClr val="C00000"/>
                </a:solidFill>
              </a:rPr>
              <a:t>优化程序性能</a:t>
            </a:r>
            <a:r>
              <a:rPr lang="zh-CN" altLang="en-US" dirty="0"/>
              <a:t>而采取的对指令进行重新排序执行的一种手段</a:t>
            </a:r>
            <a:endParaRPr lang="en-US" altLang="zh-CN" dirty="0"/>
          </a:p>
          <a:p>
            <a:r>
              <a:rPr lang="zh-CN" altLang="en-US" dirty="0"/>
              <a:t>在单线程程序中，通常我们容易假设指令是顺序执行的，否则可以想象程序会发生什么可怕的变化。理想的模型是：各种指令执行的顺序是唯一且有序的，这个顺序就是它们被编写在代码中的顺序，与处理器或其它因素无关，这种模型被称作顺序一致性模型，也是基于冯</a:t>
            </a:r>
            <a:r>
              <a:rPr lang="en-US" altLang="zh-CN" dirty="0"/>
              <a:t>·</a:t>
            </a:r>
            <a:r>
              <a:rPr lang="zh-CN" altLang="en-US" dirty="0"/>
              <a:t>诺依曼体系的模型。当然，这种假设本身是合理的，在实践中也鲜有异常发生，但事实上，没有哪个现代多处理器架构会采用这种模型，因为它是在是太低效了。而在编译优化和</a:t>
            </a:r>
            <a:r>
              <a:rPr lang="en-US" altLang="zh-CN" dirty="0"/>
              <a:t>CPU</a:t>
            </a:r>
            <a:r>
              <a:rPr lang="zh-CN" altLang="en-US" dirty="0"/>
              <a:t>流水线中，几乎都涉及到指令重排序</a:t>
            </a:r>
          </a:p>
        </p:txBody>
      </p:sp>
    </p:spTree>
    <p:extLst>
      <p:ext uri="{BB962C8B-B14F-4D97-AF65-F5344CB8AC3E}">
        <p14:creationId xmlns:p14="http://schemas.microsoft.com/office/powerpoint/2010/main" val="15638635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fontScale="92500" lnSpcReduction="20000"/>
          </a:bodyPr>
          <a:lstStyle/>
          <a:p>
            <a:r>
              <a:rPr lang="zh-CN" altLang="en-US" dirty="0"/>
              <a:t>有一些因素推动促进了操作系统支持多程序同时执行的发展：</a:t>
            </a:r>
            <a:endParaRPr lang="en-US" altLang="zh-CN" dirty="0"/>
          </a:p>
          <a:p>
            <a:r>
              <a:rPr lang="zh-CN" altLang="en-US" b="1" dirty="0"/>
              <a:t>资源利用：</a:t>
            </a:r>
            <a:endParaRPr lang="en-US" altLang="zh-CN" b="1" dirty="0"/>
          </a:p>
          <a:p>
            <a:pPr lvl="1"/>
            <a:r>
              <a:rPr lang="zh-CN" altLang="en-US" dirty="0"/>
              <a:t>程序有时候需要等待外部的操作，比如输入和输出，并且在等待的时候不可能进行有价值的工作。在等待的时候，让其他的程序运行会提高效率</a:t>
            </a:r>
            <a:endParaRPr lang="en-US" altLang="zh-CN" dirty="0"/>
          </a:p>
          <a:p>
            <a:r>
              <a:rPr lang="zh-CN" altLang="en-US" b="1" dirty="0"/>
              <a:t>公平：</a:t>
            </a:r>
            <a:endParaRPr lang="en-US" altLang="zh-CN" b="1" dirty="0"/>
          </a:p>
          <a:p>
            <a:pPr lvl="1"/>
            <a:r>
              <a:rPr lang="zh-CN" altLang="en-US" dirty="0"/>
              <a:t>多个用户或程序可能对系统资源有平等的优先级别。让他们通过更好的时间片方式来共享计算机，这要比结束个程序后才开始下一个程序更可取</a:t>
            </a:r>
            <a:endParaRPr lang="en-US" altLang="zh-CN" dirty="0"/>
          </a:p>
          <a:p>
            <a:pPr marL="228600" lvl="1">
              <a:spcBef>
                <a:spcPts val="1000"/>
              </a:spcBef>
            </a:pPr>
            <a:r>
              <a:rPr lang="zh-CN" altLang="en-US" sz="2800" b="1" dirty="0"/>
              <a:t>方便：</a:t>
            </a:r>
            <a:endParaRPr lang="en-US" altLang="zh-CN" sz="2800" b="1" dirty="0"/>
          </a:p>
          <a:p>
            <a:pPr lvl="1"/>
            <a:r>
              <a:rPr lang="zh-CN" altLang="en-US" dirty="0"/>
              <a:t>写一些程序，让它们各自执行一个单独任务并进行必要的相互协调，这要比编写一个程序来执行所有的任务更容易，更让人满意</a:t>
            </a:r>
          </a:p>
        </p:txBody>
      </p:sp>
    </p:spTree>
    <p:extLst>
      <p:ext uri="{BB962C8B-B14F-4D97-AF65-F5344CB8AC3E}">
        <p14:creationId xmlns:p14="http://schemas.microsoft.com/office/powerpoint/2010/main" val="3563980493"/>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92500" lnSpcReduction="10000"/>
          </a:bodyPr>
          <a:lstStyle/>
          <a:p>
            <a:r>
              <a:rPr lang="zh-CN" altLang="en-US" dirty="0"/>
              <a:t>重排序通过调整指令顺序，在不改变程序语义的前提下，尽可能</a:t>
            </a:r>
            <a:r>
              <a:rPr lang="zh-CN" altLang="en-US" b="1" dirty="0">
                <a:solidFill>
                  <a:srgbClr val="C00000"/>
                </a:solidFill>
              </a:rPr>
              <a:t>减少寄存器的读取、存储次数，充分复用寄存器的存储值</a:t>
            </a:r>
          </a:p>
          <a:p>
            <a:r>
              <a:rPr lang="zh-CN" altLang="en-US" dirty="0"/>
              <a:t>假设第一条指令计算一个值赋给变量</a:t>
            </a:r>
            <a:r>
              <a:rPr lang="en-US" altLang="zh-CN" dirty="0"/>
              <a:t>A</a:t>
            </a:r>
            <a:r>
              <a:rPr lang="zh-CN" altLang="en-US" dirty="0"/>
              <a:t>并存放在寄存器中，第二条指令与</a:t>
            </a:r>
            <a:r>
              <a:rPr lang="en-US" altLang="zh-CN" dirty="0"/>
              <a:t>A</a:t>
            </a:r>
            <a:r>
              <a:rPr lang="zh-CN" altLang="en-US" dirty="0"/>
              <a:t>无关但需要占用寄存器（假设它将占用</a:t>
            </a:r>
            <a:r>
              <a:rPr lang="en-US" altLang="zh-CN" dirty="0"/>
              <a:t>A</a:t>
            </a:r>
            <a:r>
              <a:rPr lang="zh-CN" altLang="en-US" dirty="0"/>
              <a:t>所在的那个寄存器），第三条指令使用</a:t>
            </a:r>
            <a:r>
              <a:rPr lang="en-US" altLang="zh-CN" dirty="0"/>
              <a:t>A</a:t>
            </a:r>
            <a:r>
              <a:rPr lang="zh-CN" altLang="en-US" dirty="0"/>
              <a:t>的值且与第二条指令无关。那么如果按照顺序一致性模型，</a:t>
            </a:r>
            <a:r>
              <a:rPr lang="en-US" altLang="zh-CN" dirty="0"/>
              <a:t>A</a:t>
            </a:r>
            <a:r>
              <a:rPr lang="zh-CN" altLang="en-US" dirty="0"/>
              <a:t>在第一条指令执行过后被放入寄存器，在第二条指令执行时</a:t>
            </a:r>
            <a:r>
              <a:rPr lang="en-US" altLang="zh-CN" dirty="0"/>
              <a:t>A</a:t>
            </a:r>
            <a:r>
              <a:rPr lang="zh-CN" altLang="en-US" dirty="0"/>
              <a:t>不再存在，第三条指令执行时</a:t>
            </a:r>
            <a:r>
              <a:rPr lang="en-US" altLang="zh-CN" dirty="0"/>
              <a:t>A</a:t>
            </a:r>
            <a:r>
              <a:rPr lang="zh-CN" altLang="en-US" dirty="0"/>
              <a:t>重新被读入寄存器，而这个过程中，</a:t>
            </a:r>
            <a:r>
              <a:rPr lang="en-US" altLang="zh-CN" dirty="0"/>
              <a:t>A</a:t>
            </a:r>
            <a:r>
              <a:rPr lang="zh-CN" altLang="en-US" dirty="0"/>
              <a:t>的值没有发生变化。通常编译器都会交换第二和第三条指令的位置，这样第一条指令结束时</a:t>
            </a:r>
            <a:r>
              <a:rPr lang="en-US" altLang="zh-CN" dirty="0"/>
              <a:t>A</a:t>
            </a:r>
            <a:r>
              <a:rPr lang="zh-CN" altLang="en-US" dirty="0"/>
              <a:t>存在于寄存器中，接下来可以直接从寄存器中读取</a:t>
            </a:r>
            <a:r>
              <a:rPr lang="en-US" altLang="zh-CN" dirty="0"/>
              <a:t>A</a:t>
            </a:r>
            <a:r>
              <a:rPr lang="zh-CN" altLang="en-US" dirty="0"/>
              <a:t>的值，降低了重复读取的开销</a:t>
            </a:r>
          </a:p>
          <a:p>
            <a:endParaRPr lang="zh-CN" altLang="en-US" dirty="0"/>
          </a:p>
        </p:txBody>
      </p:sp>
    </p:spTree>
    <p:extLst>
      <p:ext uri="{BB962C8B-B14F-4D97-AF65-F5344CB8AC3E}">
        <p14:creationId xmlns:p14="http://schemas.microsoft.com/office/powerpoint/2010/main" val="3951033506"/>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71352"/>
            <a:ext cx="11573813" cy="15139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因此，对于以下两句代码：</a:t>
            </a:r>
            <a:endParaRPr lang="en-US" altLang="zh-CN" dirty="0"/>
          </a:p>
          <a:p>
            <a:pPr marL="228600" lvl="1">
              <a:spcBef>
                <a:spcPts val="1000"/>
              </a:spcBef>
              <a:buNone/>
            </a:pPr>
            <a:r>
              <a:rPr lang="en-US" altLang="zh-CN" sz="2800" b="1" dirty="0">
                <a:solidFill>
                  <a:schemeClr val="bg1"/>
                </a:solidFill>
              </a:rPr>
              <a:t>	</a:t>
            </a:r>
            <a:r>
              <a:rPr lang="en-US" altLang="zh-CN" sz="2800" b="1" dirty="0" err="1">
                <a:solidFill>
                  <a:schemeClr val="bg1"/>
                </a:solidFill>
              </a:rPr>
              <a:t>int</a:t>
            </a:r>
            <a:r>
              <a:rPr lang="en-US" altLang="zh-CN" sz="2800" b="1" dirty="0">
                <a:solidFill>
                  <a:schemeClr val="bg1"/>
                </a:solidFill>
              </a:rPr>
              <a:t> a = 10;</a:t>
            </a:r>
          </a:p>
          <a:p>
            <a:pPr marL="228600" lvl="1">
              <a:spcBef>
                <a:spcPts val="1000"/>
              </a:spcBef>
              <a:buNone/>
            </a:pPr>
            <a:r>
              <a:rPr lang="en-US" altLang="zh-CN" sz="2800" b="1" dirty="0">
                <a:solidFill>
                  <a:schemeClr val="bg1"/>
                </a:solidFill>
              </a:rPr>
              <a:t>	</a:t>
            </a:r>
            <a:r>
              <a:rPr lang="en-US" altLang="zh-CN" sz="2800" b="1" dirty="0" err="1">
                <a:solidFill>
                  <a:schemeClr val="bg1"/>
                </a:solidFill>
              </a:rPr>
              <a:t>int</a:t>
            </a:r>
            <a:r>
              <a:rPr lang="en-US" altLang="zh-CN" sz="2800" b="1" dirty="0">
                <a:solidFill>
                  <a:schemeClr val="bg1"/>
                </a:solidFill>
              </a:rPr>
              <a:t> b = 20;</a:t>
            </a:r>
          </a:p>
          <a:p>
            <a:r>
              <a:rPr lang="zh-CN" altLang="en-US" dirty="0"/>
              <a:t>在计算机执行的时候，有可能第二条语句会先于第一条语句执行。所以，</a:t>
            </a:r>
            <a:r>
              <a:rPr lang="zh-CN" altLang="en-US" b="1" dirty="0">
                <a:solidFill>
                  <a:srgbClr val="C00000"/>
                </a:solidFill>
              </a:rPr>
              <a:t>千万不要随意假设指令执行的顺序</a:t>
            </a:r>
          </a:p>
          <a:p>
            <a:endParaRPr lang="zh-CN" altLang="en-US" dirty="0"/>
          </a:p>
        </p:txBody>
      </p:sp>
    </p:spTree>
    <p:extLst>
      <p:ext uri="{BB962C8B-B14F-4D97-AF65-F5344CB8AC3E}">
        <p14:creationId xmlns:p14="http://schemas.microsoft.com/office/powerpoint/2010/main" val="2207147201"/>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a:t>如果两个操作访问同一个变量，且这两个操作中有一个为写操作，此时这两个操作之间就存在数据依赖。数据依赖分下列三种类型：</a:t>
            </a:r>
            <a:endParaRPr lang="en-US" altLang="zh-CN" sz="2600" dirty="0"/>
          </a:p>
          <a:p>
            <a:endParaRPr lang="en-US" altLang="zh-CN" dirty="0"/>
          </a:p>
          <a:p>
            <a:endParaRPr lang="en-US" altLang="zh-CN" dirty="0"/>
          </a:p>
          <a:p>
            <a:endParaRPr lang="en-US" altLang="zh-CN" dirty="0"/>
          </a:p>
          <a:p>
            <a:r>
              <a:rPr lang="zh-CN" altLang="en-US" dirty="0"/>
              <a:t>上面三种情况，只要重排序两个操作的执行顺序，程序的执行结果将会被改变。所以，编译器和处理器在重排序时，会遵守数据依赖性，编译器和处理器不会改变存在数据依赖关系的两个操作的执行顺序。也就是说：</a:t>
            </a:r>
            <a:r>
              <a:rPr lang="zh-CN" altLang="en-US" b="1" dirty="0">
                <a:solidFill>
                  <a:srgbClr val="C00000"/>
                </a:solidFill>
              </a:rPr>
              <a:t>在单线程环境下，指令执行的最终效果应当与其在顺序执行下的效果一致，否则这种优化便会失去意义</a:t>
            </a:r>
            <a:r>
              <a:rPr lang="zh-CN" altLang="en-US" dirty="0"/>
              <a:t>。官方称其为</a:t>
            </a:r>
            <a:r>
              <a:rPr lang="en-US" altLang="zh-CN" dirty="0"/>
              <a:t>as-if-serial semantics (as-if-serial</a:t>
            </a:r>
            <a:r>
              <a:rPr lang="zh-CN" altLang="en-US" dirty="0"/>
              <a:t>语义</a:t>
            </a:r>
            <a:r>
              <a:rPr lang="en-US" altLang="zh-CN" dirty="0"/>
              <a: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04192160"/>
              </p:ext>
            </p:extLst>
          </p:nvPr>
        </p:nvGraphicFramePr>
        <p:xfrm>
          <a:off x="504494" y="2116614"/>
          <a:ext cx="10911840" cy="1554480"/>
        </p:xfrm>
        <a:graphic>
          <a:graphicData uri="http://schemas.openxmlformats.org/drawingml/2006/table">
            <a:tbl>
              <a:tblPr firstRow="1" firstCol="1" bandRow="1">
                <a:tableStyleId>{93296810-A885-4BE3-A3E7-6D5BEEA58F35}</a:tableStyleId>
              </a:tblPr>
              <a:tblGrid>
                <a:gridCol w="2448626">
                  <a:extLst>
                    <a:ext uri="{9D8B030D-6E8A-4147-A177-3AD203B41FA5}">
                      <a16:colId xmlns:a16="http://schemas.microsoft.com/office/drawing/2014/main" val="20000"/>
                    </a:ext>
                  </a:extLst>
                </a:gridCol>
                <a:gridCol w="3280684">
                  <a:extLst>
                    <a:ext uri="{9D8B030D-6E8A-4147-A177-3AD203B41FA5}">
                      <a16:colId xmlns:a16="http://schemas.microsoft.com/office/drawing/2014/main" val="20001"/>
                    </a:ext>
                  </a:extLst>
                </a:gridCol>
                <a:gridCol w="5182530">
                  <a:extLst>
                    <a:ext uri="{9D8B030D-6E8A-4147-A177-3AD203B41FA5}">
                      <a16:colId xmlns:a16="http://schemas.microsoft.com/office/drawing/2014/main" val="20002"/>
                    </a:ext>
                  </a:extLst>
                </a:gridCol>
              </a:tblGrid>
              <a:tr h="0">
                <a:tc>
                  <a:txBody>
                    <a:bodyPr/>
                    <a:lstStyle/>
                    <a:p>
                      <a:pPr algn="ctr"/>
                      <a:r>
                        <a:rPr lang="zh-CN" altLang="en-US" sz="2400" dirty="0">
                          <a:effectLst/>
                          <a:latin typeface="微软雅黑" panose="020B0503020204020204" pitchFamily="34" charset="-122"/>
                          <a:ea typeface="微软雅黑" panose="020B0503020204020204" pitchFamily="34" charset="-122"/>
                        </a:rPr>
                        <a:t>名称</a:t>
                      </a:r>
                    </a:p>
                  </a:txBody>
                  <a:tcPr anchor="ctr"/>
                </a:tc>
                <a:tc>
                  <a:txBody>
                    <a:bodyPr/>
                    <a:lstStyle/>
                    <a:p>
                      <a:pPr algn="ctr"/>
                      <a:r>
                        <a:rPr lang="zh-CN" altLang="en-US" sz="2400" dirty="0">
                          <a:effectLst/>
                          <a:latin typeface="微软雅黑" panose="020B0503020204020204" pitchFamily="34" charset="-122"/>
                          <a:ea typeface="微软雅黑" panose="020B0503020204020204" pitchFamily="34" charset="-122"/>
                        </a:rPr>
                        <a:t>代码示例</a:t>
                      </a:r>
                    </a:p>
                  </a:txBody>
                  <a:tcPr anchor="ctr"/>
                </a:tc>
                <a:tc>
                  <a:txBody>
                    <a:bodyPr/>
                    <a:lstStyle/>
                    <a:p>
                      <a:pPr algn="ctr"/>
                      <a:r>
                        <a:rPr lang="zh-CN" altLang="en-US" sz="2400" dirty="0">
                          <a:effectLst/>
                          <a:latin typeface="微软雅黑" panose="020B0503020204020204" pitchFamily="34" charset="-122"/>
                          <a:ea typeface="微软雅黑" panose="020B0503020204020204" pitchFamily="34" charset="-122"/>
                        </a:rPr>
                        <a:t>说明</a:t>
                      </a:r>
                    </a:p>
                  </a:txBody>
                  <a:tcPr anchor="ctr"/>
                </a:tc>
                <a:extLst>
                  <a:ext uri="{0D108BD9-81ED-4DB2-BD59-A6C34878D82A}">
                    <a16:rowId xmlns:a16="http://schemas.microsoft.com/office/drawing/2014/main" val="10000"/>
                  </a:ext>
                </a:extLst>
              </a:tr>
              <a:tr h="0">
                <a:tc>
                  <a:txBody>
                    <a:bodyPr/>
                    <a:lstStyle/>
                    <a:p>
                      <a:pPr algn="ctr"/>
                      <a:r>
                        <a:rPr lang="zh-CN" altLang="en-US" dirty="0">
                          <a:effectLst/>
                          <a:latin typeface="微软雅黑" panose="020B0503020204020204" pitchFamily="34" charset="-122"/>
                          <a:ea typeface="微软雅黑" panose="020B0503020204020204" pitchFamily="34" charset="-122"/>
                        </a:rPr>
                        <a:t>写后读</a:t>
                      </a:r>
                    </a:p>
                  </a:txBody>
                  <a:tcPr anchor="ctr"/>
                </a:tc>
                <a:tc>
                  <a:txBody>
                    <a:bodyPr/>
                    <a:lstStyle/>
                    <a:p>
                      <a:r>
                        <a:rPr lang="en-US" dirty="0">
                          <a:effectLst/>
                          <a:latin typeface="微软雅黑" panose="020B0503020204020204" pitchFamily="34" charset="-122"/>
                          <a:ea typeface="微软雅黑" panose="020B0503020204020204" pitchFamily="34" charset="-122"/>
                        </a:rPr>
                        <a:t>a = 1;b = a;</a:t>
                      </a:r>
                    </a:p>
                  </a:txBody>
                  <a:tcPr anchor="ctr"/>
                </a:tc>
                <a:tc>
                  <a:txBody>
                    <a:bodyPr/>
                    <a:lstStyle/>
                    <a:p>
                      <a:r>
                        <a:rPr lang="zh-CN" altLang="en-US">
                          <a:effectLst/>
                          <a:latin typeface="微软雅黑" panose="020B0503020204020204" pitchFamily="34" charset="-122"/>
                          <a:ea typeface="微软雅黑" panose="020B0503020204020204" pitchFamily="34" charset="-122"/>
                        </a:rPr>
                        <a:t>写一个变量之后，再读这个位置。</a:t>
                      </a:r>
                    </a:p>
                  </a:txBody>
                  <a:tcPr anchor="ctr"/>
                </a:tc>
                <a:extLst>
                  <a:ext uri="{0D108BD9-81ED-4DB2-BD59-A6C34878D82A}">
                    <a16:rowId xmlns:a16="http://schemas.microsoft.com/office/drawing/2014/main" val="10001"/>
                  </a:ext>
                </a:extLst>
              </a:tr>
              <a:tr h="0">
                <a:tc>
                  <a:txBody>
                    <a:bodyPr/>
                    <a:lstStyle/>
                    <a:p>
                      <a:pPr algn="ctr"/>
                      <a:r>
                        <a:rPr lang="zh-CN" altLang="en-US" dirty="0">
                          <a:effectLst/>
                          <a:latin typeface="微软雅黑" panose="020B0503020204020204" pitchFamily="34" charset="-122"/>
                          <a:ea typeface="微软雅黑" panose="020B0503020204020204" pitchFamily="34" charset="-122"/>
                        </a:rPr>
                        <a:t>写后写</a:t>
                      </a:r>
                    </a:p>
                  </a:txBody>
                  <a:tcPr anchor="ctr"/>
                </a:tc>
                <a:tc>
                  <a:txBody>
                    <a:bodyPr/>
                    <a:lstStyle/>
                    <a:p>
                      <a:r>
                        <a:rPr lang="en-US" dirty="0">
                          <a:effectLst/>
                          <a:latin typeface="微软雅黑" panose="020B0503020204020204" pitchFamily="34" charset="-122"/>
                          <a:ea typeface="微软雅黑" panose="020B0503020204020204" pitchFamily="34" charset="-122"/>
                        </a:rPr>
                        <a:t>a = 1;a = 2;</a:t>
                      </a:r>
                    </a:p>
                  </a:txBody>
                  <a:tcPr anchor="ctr"/>
                </a:tc>
                <a:tc>
                  <a:txBody>
                    <a:bodyPr/>
                    <a:lstStyle/>
                    <a:p>
                      <a:r>
                        <a:rPr lang="zh-CN" altLang="en-US">
                          <a:effectLst/>
                          <a:latin typeface="微软雅黑" panose="020B0503020204020204" pitchFamily="34" charset="-122"/>
                          <a:ea typeface="微软雅黑" panose="020B0503020204020204" pitchFamily="34" charset="-122"/>
                        </a:rPr>
                        <a:t>写一个变量之后，再写这个变量。</a:t>
                      </a:r>
                    </a:p>
                  </a:txBody>
                  <a:tcPr anchor="ctr"/>
                </a:tc>
                <a:extLst>
                  <a:ext uri="{0D108BD9-81ED-4DB2-BD59-A6C34878D82A}">
                    <a16:rowId xmlns:a16="http://schemas.microsoft.com/office/drawing/2014/main" val="10002"/>
                  </a:ext>
                </a:extLst>
              </a:tr>
              <a:tr h="0">
                <a:tc>
                  <a:txBody>
                    <a:bodyPr/>
                    <a:lstStyle/>
                    <a:p>
                      <a:pPr algn="ctr"/>
                      <a:r>
                        <a:rPr lang="zh-CN" altLang="en-US" dirty="0">
                          <a:effectLst/>
                          <a:latin typeface="微软雅黑" panose="020B0503020204020204" pitchFamily="34" charset="-122"/>
                          <a:ea typeface="微软雅黑" panose="020B0503020204020204" pitchFamily="34" charset="-122"/>
                        </a:rPr>
                        <a:t>读后写</a:t>
                      </a:r>
                    </a:p>
                  </a:txBody>
                  <a:tcPr anchor="ctr"/>
                </a:tc>
                <a:tc>
                  <a:txBody>
                    <a:bodyPr/>
                    <a:lstStyle/>
                    <a:p>
                      <a:r>
                        <a:rPr lang="en-US" dirty="0">
                          <a:effectLst/>
                          <a:latin typeface="微软雅黑" panose="020B0503020204020204" pitchFamily="34" charset="-122"/>
                          <a:ea typeface="微软雅黑" panose="020B0503020204020204" pitchFamily="34" charset="-122"/>
                        </a:rPr>
                        <a:t>a = </a:t>
                      </a:r>
                      <a:r>
                        <a:rPr lang="en-US" dirty="0" err="1">
                          <a:effectLst/>
                          <a:latin typeface="微软雅黑" panose="020B0503020204020204" pitchFamily="34" charset="-122"/>
                          <a:ea typeface="微软雅黑" panose="020B0503020204020204" pitchFamily="34" charset="-122"/>
                        </a:rPr>
                        <a:t>b;b</a:t>
                      </a:r>
                      <a:r>
                        <a:rPr lang="en-US" dirty="0">
                          <a:effectLst/>
                          <a:latin typeface="微软雅黑" panose="020B0503020204020204" pitchFamily="34" charset="-122"/>
                          <a:ea typeface="微软雅黑" panose="020B0503020204020204" pitchFamily="34" charset="-122"/>
                        </a:rPr>
                        <a:t> = 1;</a:t>
                      </a:r>
                    </a:p>
                  </a:txBody>
                  <a:tcPr anchor="ctr"/>
                </a:tc>
                <a:tc>
                  <a:txBody>
                    <a:bodyPr/>
                    <a:lstStyle/>
                    <a:p>
                      <a:r>
                        <a:rPr lang="zh-CN" altLang="en-US" dirty="0">
                          <a:effectLst/>
                          <a:latin typeface="微软雅黑" panose="020B0503020204020204" pitchFamily="34" charset="-122"/>
                          <a:ea typeface="微软雅黑" panose="020B0503020204020204" pitchFamily="34" charset="-122"/>
                        </a:rPr>
                        <a:t>读一个变量之后，再写这个变量。</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79051646"/>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70000" lnSpcReduction="20000"/>
          </a:bodyPr>
          <a:lstStyle/>
          <a:p>
            <a:r>
              <a:rPr lang="zh-CN" altLang="en-US" dirty="0"/>
              <a:t>那么究竟重排序会给多线程环境带来什么隐患呢，例如有如下代码：</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flag</a:t>
            </a:r>
            <a:r>
              <a:rPr lang="zh-CN" altLang="en-US" dirty="0"/>
              <a:t>变量是个标记，用来标识变量</a:t>
            </a:r>
            <a:r>
              <a:rPr lang="en-US" altLang="zh-CN" dirty="0"/>
              <a:t>a</a:t>
            </a:r>
            <a:r>
              <a:rPr lang="zh-CN" altLang="en-US" dirty="0"/>
              <a:t>是否已被写入。这里假设有两个线程</a:t>
            </a:r>
            <a:r>
              <a:rPr lang="en-US" altLang="zh-CN" dirty="0"/>
              <a:t>A</a:t>
            </a:r>
            <a:r>
              <a:rPr lang="zh-CN" altLang="en-US" dirty="0"/>
              <a:t>和</a:t>
            </a:r>
            <a:r>
              <a:rPr lang="en-US" altLang="zh-CN" dirty="0"/>
              <a:t>B</a:t>
            </a:r>
            <a:r>
              <a:rPr lang="zh-CN" altLang="en-US" dirty="0"/>
              <a:t>，</a:t>
            </a:r>
            <a:r>
              <a:rPr lang="en-US" altLang="zh-CN" dirty="0"/>
              <a:t>A</a:t>
            </a:r>
            <a:r>
              <a:rPr lang="zh-CN" altLang="en-US" dirty="0"/>
              <a:t>首先执行</a:t>
            </a:r>
            <a:r>
              <a:rPr lang="en-US" altLang="zh-CN" dirty="0"/>
              <a:t>writer()</a:t>
            </a:r>
            <a:r>
              <a:rPr lang="zh-CN" altLang="en-US" dirty="0"/>
              <a:t>方法，随后</a:t>
            </a:r>
            <a:r>
              <a:rPr lang="en-US" altLang="zh-CN" dirty="0"/>
              <a:t>B</a:t>
            </a:r>
            <a:r>
              <a:rPr lang="zh-CN" altLang="en-US" dirty="0"/>
              <a:t>线程接着执行</a:t>
            </a:r>
            <a:r>
              <a:rPr lang="en-US" altLang="zh-CN" dirty="0"/>
              <a:t>reader()</a:t>
            </a:r>
            <a:r>
              <a:rPr lang="zh-CN" altLang="en-US" dirty="0"/>
              <a:t>方法。线程</a:t>
            </a:r>
            <a:r>
              <a:rPr lang="en-US" altLang="zh-CN" dirty="0"/>
              <a:t>B</a:t>
            </a:r>
            <a:r>
              <a:rPr lang="zh-CN" altLang="en-US" dirty="0"/>
              <a:t>在执行操作</a:t>
            </a:r>
            <a:r>
              <a:rPr lang="en-US" altLang="zh-CN" dirty="0"/>
              <a:t>4</a:t>
            </a:r>
            <a:r>
              <a:rPr lang="zh-CN" altLang="en-US" dirty="0"/>
              <a:t>时，能否看到线程</a:t>
            </a:r>
            <a:r>
              <a:rPr lang="en-US" altLang="zh-CN" dirty="0"/>
              <a:t>A</a:t>
            </a:r>
            <a:r>
              <a:rPr lang="zh-CN" altLang="en-US" dirty="0"/>
              <a:t>在操作</a:t>
            </a:r>
            <a:r>
              <a:rPr lang="en-US" altLang="zh-CN" dirty="0"/>
              <a:t>1</a:t>
            </a:r>
            <a:r>
              <a:rPr lang="zh-CN" altLang="en-US" dirty="0"/>
              <a:t>对共享变量</a:t>
            </a:r>
            <a:r>
              <a:rPr lang="en-US" altLang="zh-CN" dirty="0"/>
              <a:t>a</a:t>
            </a:r>
            <a:r>
              <a:rPr lang="zh-CN" altLang="en-US" dirty="0"/>
              <a:t>的写入？</a:t>
            </a:r>
            <a:endParaRPr lang="en-US" altLang="zh-CN" dirty="0"/>
          </a:p>
          <a:p>
            <a:r>
              <a:rPr lang="zh-CN" altLang="en-US" dirty="0"/>
              <a:t>答案是：</a:t>
            </a:r>
            <a:r>
              <a:rPr lang="zh-CN" altLang="en-US" b="1" dirty="0">
                <a:solidFill>
                  <a:srgbClr val="C00000"/>
                </a:solidFill>
              </a:rPr>
              <a:t>不一定能看到</a:t>
            </a:r>
          </a:p>
        </p:txBody>
      </p:sp>
      <p:pic>
        <p:nvPicPr>
          <p:cNvPr id="4" name="图片 3"/>
          <p:cNvPicPr>
            <a:picLocks noChangeAspect="1"/>
          </p:cNvPicPr>
          <p:nvPr/>
        </p:nvPicPr>
        <p:blipFill>
          <a:blip r:embed="rId2"/>
          <a:stretch>
            <a:fillRect/>
          </a:stretch>
        </p:blipFill>
        <p:spPr>
          <a:xfrm>
            <a:off x="555257" y="1675756"/>
            <a:ext cx="9058275" cy="290512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894122222"/>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由于操作</a:t>
            </a:r>
            <a:r>
              <a:rPr lang="en-US" altLang="zh-CN" dirty="0"/>
              <a:t>1</a:t>
            </a:r>
            <a:r>
              <a:rPr lang="zh-CN" altLang="en-US" dirty="0"/>
              <a:t>和操作</a:t>
            </a:r>
            <a:r>
              <a:rPr lang="en-US" altLang="zh-CN" dirty="0"/>
              <a:t>2</a:t>
            </a:r>
            <a:r>
              <a:rPr lang="zh-CN" altLang="en-US" dirty="0"/>
              <a:t>没有数据依赖关系，编译器和处理器可以对这两个操作重排序；同样，操作</a:t>
            </a:r>
            <a:r>
              <a:rPr lang="en-US" altLang="zh-CN" dirty="0"/>
              <a:t>3</a:t>
            </a:r>
            <a:r>
              <a:rPr lang="zh-CN" altLang="en-US" dirty="0"/>
              <a:t>和操作</a:t>
            </a:r>
            <a:r>
              <a:rPr lang="en-US" altLang="zh-CN" dirty="0"/>
              <a:t>4</a:t>
            </a:r>
            <a:r>
              <a:rPr lang="zh-CN" altLang="en-US" dirty="0"/>
              <a:t>没有数据依赖关系，编译器和处理器也可以对这两个操作重排序</a:t>
            </a:r>
          </a:p>
        </p:txBody>
      </p:sp>
    </p:spTree>
    <p:extLst>
      <p:ext uri="{BB962C8B-B14F-4D97-AF65-F5344CB8AC3E}">
        <p14:creationId xmlns:p14="http://schemas.microsoft.com/office/powerpoint/2010/main" val="4097085838"/>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让我们先来看看，当操作</a:t>
            </a:r>
            <a:r>
              <a:rPr lang="en-US" altLang="zh-CN" dirty="0"/>
              <a:t>1</a:t>
            </a:r>
            <a:r>
              <a:rPr lang="zh-CN" altLang="en-US" dirty="0"/>
              <a:t>和操作</a:t>
            </a:r>
            <a:r>
              <a:rPr lang="en-US" altLang="zh-CN" dirty="0"/>
              <a:t>2</a:t>
            </a:r>
            <a:r>
              <a:rPr lang="zh-CN" altLang="en-US" dirty="0"/>
              <a:t>重排序时，可能会产生什么效果？</a:t>
            </a:r>
            <a:endParaRPr lang="en-US" altLang="zh-CN" dirty="0"/>
          </a:p>
          <a:p>
            <a:endParaRPr lang="en-US" altLang="zh-CN" dirty="0"/>
          </a:p>
          <a:p>
            <a:endParaRPr lang="en-US" altLang="zh-CN" dirty="0"/>
          </a:p>
          <a:p>
            <a:endParaRPr lang="en-US" altLang="zh-CN" dirty="0"/>
          </a:p>
          <a:p>
            <a:r>
              <a:rPr lang="zh-CN" altLang="en-US" dirty="0"/>
              <a:t>操作</a:t>
            </a:r>
            <a:r>
              <a:rPr lang="en-US" altLang="zh-CN" dirty="0"/>
              <a:t>1</a:t>
            </a:r>
            <a:r>
              <a:rPr lang="zh-CN" altLang="en-US" dirty="0"/>
              <a:t>和操作</a:t>
            </a:r>
            <a:r>
              <a:rPr lang="en-US" altLang="zh-CN" dirty="0"/>
              <a:t>2</a:t>
            </a:r>
            <a:r>
              <a:rPr lang="zh-CN" altLang="en-US" dirty="0"/>
              <a:t>做了重排序。程序执行时，线程</a:t>
            </a:r>
            <a:r>
              <a:rPr lang="en-US" altLang="zh-CN" dirty="0"/>
              <a:t>A</a:t>
            </a:r>
            <a:r>
              <a:rPr lang="zh-CN" altLang="en-US" dirty="0"/>
              <a:t>首先写标记变量</a:t>
            </a:r>
            <a:r>
              <a:rPr lang="en-US" altLang="zh-CN" dirty="0"/>
              <a:t>flag</a:t>
            </a:r>
            <a:r>
              <a:rPr lang="zh-CN" altLang="en-US" dirty="0"/>
              <a:t>，随后线程</a:t>
            </a:r>
            <a:r>
              <a:rPr lang="en-US" altLang="zh-CN" dirty="0"/>
              <a:t>B</a:t>
            </a:r>
            <a:r>
              <a:rPr lang="zh-CN" altLang="en-US" dirty="0"/>
              <a:t>读这个变量。由于条件判断为真，线程</a:t>
            </a:r>
            <a:r>
              <a:rPr lang="en-US" altLang="zh-CN" dirty="0"/>
              <a:t>B</a:t>
            </a:r>
            <a:r>
              <a:rPr lang="zh-CN" altLang="en-US" dirty="0"/>
              <a:t>将读取变量</a:t>
            </a:r>
            <a:r>
              <a:rPr lang="en-US" altLang="zh-CN" dirty="0"/>
              <a:t>a</a:t>
            </a:r>
            <a:r>
              <a:rPr lang="zh-CN" altLang="en-US" dirty="0"/>
              <a:t>。此时，变量</a:t>
            </a:r>
            <a:r>
              <a:rPr lang="en-US" altLang="zh-CN" dirty="0"/>
              <a:t>a</a:t>
            </a:r>
            <a:r>
              <a:rPr lang="zh-CN" altLang="en-US" dirty="0"/>
              <a:t>还根本没有被线程</a:t>
            </a:r>
            <a:r>
              <a:rPr lang="en-US" altLang="zh-CN" dirty="0"/>
              <a:t>A</a:t>
            </a:r>
            <a:r>
              <a:rPr lang="zh-CN" altLang="en-US" dirty="0"/>
              <a:t>写入，在这里多线程程序的语义被重排序破坏了</a:t>
            </a:r>
          </a:p>
          <a:p>
            <a:endParaRPr lang="zh-CN" altLang="en-US" dirty="0"/>
          </a:p>
        </p:txBody>
      </p:sp>
      <p:sp>
        <p:nvSpPr>
          <p:cNvPr id="6" name="Line 20"/>
          <p:cNvSpPr>
            <a:spLocks noChangeShapeType="1"/>
          </p:cNvSpPr>
          <p:nvPr/>
        </p:nvSpPr>
        <p:spPr bwMode="auto">
          <a:xfrm flipV="1">
            <a:off x="1148849" y="3661144"/>
            <a:ext cx="880872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7"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8" y="3277873"/>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184071" y="3724122"/>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时间</a:t>
            </a:r>
          </a:p>
        </p:txBody>
      </p:sp>
      <p:sp>
        <p:nvSpPr>
          <p:cNvPr id="9" name="文本框 8"/>
          <p:cNvSpPr txBox="1"/>
          <p:nvPr/>
        </p:nvSpPr>
        <p:spPr>
          <a:xfrm>
            <a:off x="1261810" y="1915514"/>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61810" y="2936371"/>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301198"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flag=true</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7578814" y="1799585"/>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a=1</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3178840" y="2819126"/>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if(flag)</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5674457" y="2814178"/>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=a*a;</a:t>
            </a:r>
            <a:endParaRPr lang="zh-CN" altLang="en-US" sz="2000" dirty="0">
              <a:latin typeface="微软雅黑" panose="020B0503020204020204" pitchFamily="34" charset="-122"/>
              <a:ea typeface="微软雅黑" panose="020B0503020204020204" pitchFamily="34" charset="-122"/>
            </a:endParaRPr>
          </a:p>
        </p:txBody>
      </p:sp>
      <p:cxnSp>
        <p:nvCxnSpPr>
          <p:cNvPr id="16" name="肘形连接符 15"/>
          <p:cNvCxnSpPr>
            <a:stCxn id="14" idx="0"/>
            <a:endCxn id="12" idx="1"/>
          </p:cNvCxnSpPr>
          <p:nvPr/>
        </p:nvCxnSpPr>
        <p:spPr>
          <a:xfrm rot="5400000" flipH="1" flipV="1">
            <a:off x="6709116" y="1944480"/>
            <a:ext cx="712682" cy="1026714"/>
          </a:xfrm>
          <a:prstGeom prst="bentConnector2">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1" idx="2"/>
            <a:endCxn id="13" idx="0"/>
          </p:cNvCxnSpPr>
          <p:nvPr/>
        </p:nvCxnSpPr>
        <p:spPr>
          <a:xfrm rot="16200000" flipH="1">
            <a:off x="3379901" y="2142543"/>
            <a:ext cx="475523" cy="877642"/>
          </a:xfrm>
          <a:prstGeom prst="bentConnector3">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3"/>
            <a:endCxn id="14" idx="1"/>
          </p:cNvCxnSpPr>
          <p:nvPr/>
        </p:nvCxnSpPr>
        <p:spPr>
          <a:xfrm flipV="1">
            <a:off x="4934125" y="3116089"/>
            <a:ext cx="740332" cy="4948"/>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05198"/>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lstStyle/>
          <a:p>
            <a:r>
              <a:rPr lang="zh-CN" altLang="en-US" dirty="0"/>
              <a:t>当操作</a:t>
            </a:r>
            <a:r>
              <a:rPr lang="en-US" altLang="zh-CN" dirty="0"/>
              <a:t>3</a:t>
            </a:r>
            <a:r>
              <a:rPr lang="zh-CN" altLang="en-US" dirty="0"/>
              <a:t>和操作</a:t>
            </a:r>
            <a:r>
              <a:rPr lang="en-US" altLang="zh-CN" dirty="0"/>
              <a:t>4</a:t>
            </a:r>
            <a:r>
              <a:rPr lang="zh-CN" altLang="en-US" dirty="0"/>
              <a:t>重排序时又会产生什么效果？</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Line 20"/>
          <p:cNvSpPr>
            <a:spLocks noChangeShapeType="1"/>
          </p:cNvSpPr>
          <p:nvPr/>
        </p:nvSpPr>
        <p:spPr bwMode="auto">
          <a:xfrm flipV="1">
            <a:off x="1148849" y="3661144"/>
            <a:ext cx="8808720" cy="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5" name="Picture 2" descr="https://timgsa.baidu.com/timg?image&amp;quality=80&amp;size=b9999_10000&amp;sec=1487235961927&amp;di=f39707869bb74ce47792c83d6f8be8cb&amp;imgtype=0&amp;src=http%3A%2F%2Fm.qqzhi.com%2Fupload%2Fimg_2_3366878610D2079924936_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8" y="3277873"/>
            <a:ext cx="766541" cy="76654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84071" y="3724122"/>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时间</a:t>
            </a:r>
          </a:p>
        </p:txBody>
      </p:sp>
      <p:sp>
        <p:nvSpPr>
          <p:cNvPr id="7" name="文本框 6"/>
          <p:cNvSpPr txBox="1"/>
          <p:nvPr/>
        </p:nvSpPr>
        <p:spPr>
          <a:xfrm>
            <a:off x="1261810" y="1915514"/>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61810" y="2936371"/>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301198"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flag=true</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4675566" y="1739781"/>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a=1</a:t>
            </a:r>
            <a:endParaRPr lang="zh-CN" altLang="en-US" sz="2000" dirty="0">
              <a:latin typeface="微软雅黑" panose="020B0503020204020204" pitchFamily="34" charset="-122"/>
              <a:ea typeface="微软雅黑" panose="020B0503020204020204" pitchFamily="34" charset="-122"/>
            </a:endParaRPr>
          </a:p>
        </p:txBody>
      </p:sp>
      <p:sp>
        <p:nvSpPr>
          <p:cNvPr id="11" name="圆角矩形 10"/>
          <p:cNvSpPr/>
          <p:nvPr/>
        </p:nvSpPr>
        <p:spPr>
          <a:xfrm>
            <a:off x="2950240" y="2819126"/>
            <a:ext cx="1755285" cy="603822"/>
          </a:xfrm>
          <a:prstGeom prst="roundRect">
            <a:avLst/>
          </a:prstGeom>
          <a:solidFill>
            <a:srgbClr val="92D050"/>
          </a:solidFill>
          <a:ln w="101600">
            <a:solidFill>
              <a:srgbClr val="E54958">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temp=a*a</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5674457" y="2814178"/>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if(flag)</a:t>
            </a:r>
            <a:endParaRPr lang="zh-CN" altLang="en-US" sz="2000" dirty="0">
              <a:latin typeface="微软雅黑" panose="020B0503020204020204" pitchFamily="34" charset="-122"/>
              <a:ea typeface="微软雅黑" panose="020B0503020204020204" pitchFamily="34" charset="-122"/>
            </a:endParaRPr>
          </a:p>
        </p:txBody>
      </p:sp>
      <p:cxnSp>
        <p:nvCxnSpPr>
          <p:cNvPr id="13" name="肘形连接符 12"/>
          <p:cNvCxnSpPr>
            <a:stCxn id="11" idx="0"/>
            <a:endCxn id="10" idx="2"/>
          </p:cNvCxnSpPr>
          <p:nvPr/>
        </p:nvCxnSpPr>
        <p:spPr>
          <a:xfrm rot="5400000" flipH="1" flipV="1">
            <a:off x="4452785" y="1718702"/>
            <a:ext cx="475523" cy="1725326"/>
          </a:xfrm>
          <a:prstGeom prst="bentConnector3">
            <a:avLst>
              <a:gd name="adj1" fmla="val 50000"/>
            </a:avLst>
          </a:prstGeom>
          <a:ln w="508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3"/>
            <a:endCxn id="10" idx="1"/>
          </p:cNvCxnSpPr>
          <p:nvPr/>
        </p:nvCxnSpPr>
        <p:spPr>
          <a:xfrm>
            <a:off x="4056483" y="2041692"/>
            <a:ext cx="619083"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8387727" y="2815705"/>
            <a:ext cx="1755285" cy="603822"/>
          </a:xfrm>
          <a:prstGeom prst="roundRect">
            <a:avLst/>
          </a:prstGeom>
          <a:solidFill>
            <a:srgbClr val="92D050"/>
          </a:solidFill>
          <a:ln w="101600">
            <a:solidFill>
              <a:srgbClr val="E54958">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=temp;</a:t>
            </a:r>
            <a:endParaRPr lang="zh-CN" altLang="en-US" sz="2000" dirty="0">
              <a:latin typeface="微软雅黑" panose="020B0503020204020204" pitchFamily="34" charset="-122"/>
              <a:ea typeface="微软雅黑" panose="020B0503020204020204" pitchFamily="34" charset="-122"/>
            </a:endParaRPr>
          </a:p>
        </p:txBody>
      </p:sp>
      <p:cxnSp>
        <p:nvCxnSpPr>
          <p:cNvPr id="26" name="直接箭头连接符 25"/>
          <p:cNvCxnSpPr>
            <a:endCxn id="12" idx="1"/>
          </p:cNvCxnSpPr>
          <p:nvPr/>
        </p:nvCxnSpPr>
        <p:spPr>
          <a:xfrm>
            <a:off x="4675566" y="3116089"/>
            <a:ext cx="998891"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388836" y="3123218"/>
            <a:ext cx="998891" cy="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8" idx="2"/>
            <a:endCxn id="11" idx="2"/>
          </p:cNvCxnSpPr>
          <p:nvPr/>
        </p:nvCxnSpPr>
        <p:spPr>
          <a:xfrm rot="5400000">
            <a:off x="6544917" y="702494"/>
            <a:ext cx="3421" cy="5437487"/>
          </a:xfrm>
          <a:prstGeom prst="bentConnector3">
            <a:avLst>
              <a:gd name="adj1" fmla="val 12573546"/>
            </a:avLst>
          </a:prstGeom>
          <a:ln w="508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213476" y="3912640"/>
            <a:ext cx="541137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提前读取</a:t>
            </a:r>
            <a:r>
              <a:rPr lang="en-US" altLang="zh-CN" b="1" dirty="0">
                <a:solidFill>
                  <a:srgbClr val="C00000"/>
                </a:solidFill>
                <a:latin typeface="微软雅黑" panose="020B0503020204020204" pitchFamily="34" charset="-122"/>
                <a:ea typeface="微软雅黑" panose="020B0503020204020204" pitchFamily="34" charset="-122"/>
              </a:rPr>
              <a:t>a</a:t>
            </a:r>
            <a:r>
              <a:rPr lang="zh-CN" altLang="en-US" b="1" dirty="0">
                <a:solidFill>
                  <a:srgbClr val="C00000"/>
                </a:solidFill>
                <a:latin typeface="微软雅黑" panose="020B0503020204020204" pitchFamily="34" charset="-122"/>
                <a:ea typeface="微软雅黑" panose="020B0503020204020204" pitchFamily="34" charset="-122"/>
              </a:rPr>
              <a:t>，猜测执行实质上对操作做了重排序</a:t>
            </a:r>
          </a:p>
        </p:txBody>
      </p:sp>
    </p:spTree>
    <p:extLst>
      <p:ext uri="{BB962C8B-B14F-4D97-AF65-F5344CB8AC3E}">
        <p14:creationId xmlns:p14="http://schemas.microsoft.com/office/powerpoint/2010/main" val="95205267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：不同步会发生的问题</a:t>
            </a:r>
          </a:p>
        </p:txBody>
      </p:sp>
      <p:sp>
        <p:nvSpPr>
          <p:cNvPr id="3" name="内容占位符 2"/>
          <p:cNvSpPr>
            <a:spLocks noGrp="1"/>
          </p:cNvSpPr>
          <p:nvPr>
            <p:ph idx="1"/>
          </p:nvPr>
        </p:nvSpPr>
        <p:spPr/>
        <p:txBody>
          <a:bodyPr>
            <a:normAutofit fontScale="85000" lnSpcReduction="20000"/>
          </a:bodyPr>
          <a:lstStyle/>
          <a:p>
            <a:r>
              <a:rPr lang="zh-CN" altLang="en-US" dirty="0"/>
              <a:t>在程序中，操作</a:t>
            </a:r>
            <a:r>
              <a:rPr lang="en-US" altLang="zh-CN" dirty="0"/>
              <a:t>3</a:t>
            </a:r>
            <a:r>
              <a:rPr lang="zh-CN" altLang="en-US" dirty="0"/>
              <a:t>和操作</a:t>
            </a:r>
            <a:r>
              <a:rPr lang="en-US" altLang="zh-CN" dirty="0"/>
              <a:t>4</a:t>
            </a:r>
            <a:r>
              <a:rPr lang="zh-CN" altLang="en-US" dirty="0"/>
              <a:t>存在</a:t>
            </a:r>
            <a:r>
              <a:rPr lang="zh-CN" altLang="en-US" b="1" dirty="0">
                <a:solidFill>
                  <a:srgbClr val="C00000"/>
                </a:solidFill>
              </a:rPr>
              <a:t>控制依赖关系</a:t>
            </a:r>
            <a:r>
              <a:rPr lang="zh-CN" altLang="en-US" dirty="0"/>
              <a:t>。当代码中存在控制依赖性时，会影响指令序列执行的并行度。为此，编译器和处理器会采用猜测（</a:t>
            </a:r>
            <a:r>
              <a:rPr lang="en-US" altLang="zh-CN" dirty="0"/>
              <a:t>Speculation</a:t>
            </a:r>
            <a:r>
              <a:rPr lang="zh-CN" altLang="en-US" dirty="0"/>
              <a:t>）执行来克服控制相关性对并行度的影响。以处理器的猜测执行为例，执行线程</a:t>
            </a:r>
            <a:r>
              <a:rPr lang="en-US" altLang="zh-CN" dirty="0"/>
              <a:t>B</a:t>
            </a:r>
            <a:r>
              <a:rPr lang="zh-CN" altLang="en-US" dirty="0"/>
              <a:t>的处理器可以提前读取并计算</a:t>
            </a:r>
            <a:r>
              <a:rPr lang="en-US" altLang="zh-CN" dirty="0"/>
              <a:t>a*a</a:t>
            </a:r>
            <a:r>
              <a:rPr lang="zh-CN" altLang="en-US" dirty="0"/>
              <a:t>，然后把计算结果临时保存到一个名为重排序缓冲（</a:t>
            </a:r>
            <a:r>
              <a:rPr lang="en-US" altLang="zh-CN" dirty="0"/>
              <a:t>reorder buffer ROB</a:t>
            </a:r>
            <a:r>
              <a:rPr lang="zh-CN" altLang="en-US" dirty="0"/>
              <a:t>）的硬件缓存中。当接下来操作</a:t>
            </a:r>
            <a:r>
              <a:rPr lang="en-US" altLang="zh-CN" dirty="0"/>
              <a:t>3</a:t>
            </a:r>
            <a:r>
              <a:rPr lang="zh-CN" altLang="en-US" dirty="0"/>
              <a:t>的条件判断为真时，就把该计算结果写入变量</a:t>
            </a:r>
            <a:r>
              <a:rPr lang="en-US" altLang="zh-CN" dirty="0" err="1"/>
              <a:t>i</a:t>
            </a:r>
            <a:r>
              <a:rPr lang="zh-CN" altLang="en-US" dirty="0"/>
              <a:t>中</a:t>
            </a:r>
          </a:p>
          <a:p>
            <a:r>
              <a:rPr lang="zh-CN" altLang="en-US" dirty="0"/>
              <a:t>猜测执行实质上对操作</a:t>
            </a:r>
            <a:r>
              <a:rPr lang="en-US" altLang="zh-CN" dirty="0"/>
              <a:t>3</a:t>
            </a:r>
            <a:r>
              <a:rPr lang="zh-CN" altLang="en-US" dirty="0"/>
              <a:t>和</a:t>
            </a:r>
            <a:r>
              <a:rPr lang="en-US" altLang="zh-CN" dirty="0"/>
              <a:t>4</a:t>
            </a:r>
            <a:r>
              <a:rPr lang="zh-CN" altLang="en-US" dirty="0"/>
              <a:t>做了重排序。重排序在这里也破坏了多线程程序的语义</a:t>
            </a:r>
            <a:endParaRPr lang="en-US" altLang="zh-CN" dirty="0"/>
          </a:p>
          <a:p>
            <a:r>
              <a:rPr lang="zh-CN" altLang="en-US" dirty="0"/>
              <a:t>在单线程程序中，对存在控制依赖的操作重排序，不会改变执行结果（这也是</a:t>
            </a:r>
            <a:r>
              <a:rPr lang="en-US" altLang="zh-CN" dirty="0"/>
              <a:t>as-if-serial</a:t>
            </a:r>
            <a:r>
              <a:rPr lang="zh-CN" altLang="en-US" dirty="0"/>
              <a:t>语义允许对存在控制依赖的操作做重排序的原因）；但在多线程程序中，对存在控制依赖的操作重排序，可能会改变程序的执行结果</a:t>
            </a:r>
          </a:p>
          <a:p>
            <a:endParaRPr lang="zh-CN" altLang="en-US" dirty="0"/>
          </a:p>
        </p:txBody>
      </p:sp>
    </p:spTree>
    <p:extLst>
      <p:ext uri="{BB962C8B-B14F-4D97-AF65-F5344CB8AC3E}">
        <p14:creationId xmlns:p14="http://schemas.microsoft.com/office/powerpoint/2010/main" val="962712898"/>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en-US" altLang="zh-CN" dirty="0"/>
              <a:t>Java</a:t>
            </a:r>
            <a:r>
              <a:rPr lang="zh-CN" altLang="en-US" dirty="0"/>
              <a:t>中存在一个很古老的关键字：</a:t>
            </a:r>
            <a:r>
              <a:rPr lang="en-US" altLang="zh-CN" dirty="0"/>
              <a:t>volatile</a:t>
            </a:r>
            <a:r>
              <a:rPr lang="zh-CN" altLang="en-US" dirty="0"/>
              <a:t>，它用于在声明时修饰变量，如：                                    ，它几乎伴随着</a:t>
            </a:r>
            <a:r>
              <a:rPr lang="en-US" altLang="zh-CN" dirty="0"/>
              <a:t>JDK</a:t>
            </a:r>
            <a:r>
              <a:rPr lang="zh-CN" altLang="en-US" dirty="0"/>
              <a:t>的诞生而诞生，</a:t>
            </a:r>
            <a:r>
              <a:rPr lang="en-US" altLang="zh-CN" dirty="0"/>
              <a:t> volatile</a:t>
            </a:r>
            <a:r>
              <a:rPr lang="zh-CN" altLang="en-US" dirty="0"/>
              <a:t>关键字存在两条语义可以从一定层面上解决一部分刚才提出的问题，它的两条语义分别是：</a:t>
            </a:r>
            <a:endParaRPr lang="en-US" altLang="zh-CN" dirty="0"/>
          </a:p>
          <a:p>
            <a:pPr lvl="1"/>
            <a:r>
              <a:rPr lang="zh-CN" altLang="en-US" b="1" dirty="0"/>
              <a:t>保证变量在内存模型中的可见性</a:t>
            </a:r>
            <a:endParaRPr lang="en-US" altLang="zh-CN" b="1" dirty="0"/>
          </a:p>
          <a:p>
            <a:pPr lvl="1"/>
            <a:r>
              <a:rPr lang="zh-CN" altLang="en-US" b="1" dirty="0"/>
              <a:t>禁止指令重排序：对</a:t>
            </a:r>
            <a:r>
              <a:rPr lang="en-US" altLang="zh-CN" b="1" dirty="0"/>
              <a:t>volatile</a:t>
            </a:r>
            <a:r>
              <a:rPr lang="zh-CN" altLang="en-US" b="1" dirty="0"/>
              <a:t>变量的操作不能进行重排序</a:t>
            </a:r>
            <a:endParaRPr lang="en-US" altLang="zh-CN" b="1" dirty="0"/>
          </a:p>
        </p:txBody>
      </p:sp>
      <p:pic>
        <p:nvPicPr>
          <p:cNvPr id="4" name="图片 3"/>
          <p:cNvPicPr>
            <a:picLocks noChangeAspect="1"/>
          </p:cNvPicPr>
          <p:nvPr/>
        </p:nvPicPr>
        <p:blipFill rotWithShape="1">
          <a:blip r:embed="rId2"/>
          <a:srcRect t="-1" r="9489" b="-7143"/>
          <a:stretch/>
        </p:blipFill>
        <p:spPr>
          <a:xfrm>
            <a:off x="1399223" y="1802130"/>
            <a:ext cx="3370898" cy="2857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206741977"/>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b="1" dirty="0"/>
              <a:t>保证内存可见性：</a:t>
            </a:r>
            <a:endParaRPr lang="en-US" altLang="zh-CN" b="1" dirty="0"/>
          </a:p>
          <a:p>
            <a:pPr lvl="1"/>
            <a:r>
              <a:rPr lang="zh-CN" altLang="en-US" dirty="0"/>
              <a:t>对于</a:t>
            </a:r>
            <a:r>
              <a:rPr lang="en-US" altLang="zh-CN" dirty="0"/>
              <a:t>volatile</a:t>
            </a:r>
            <a:r>
              <a:rPr lang="zh-CN" altLang="en-US" dirty="0"/>
              <a:t>变量</a:t>
            </a:r>
            <a:r>
              <a:rPr lang="en-US" altLang="zh-CN" dirty="0"/>
              <a:t>Java</a:t>
            </a:r>
            <a:r>
              <a:rPr lang="zh-CN" altLang="en-US" dirty="0"/>
              <a:t>要求工作内存中发生变化之后，必须马上回写到主内存，而线程读取</a:t>
            </a:r>
            <a:r>
              <a:rPr lang="en-US" altLang="zh-CN" dirty="0"/>
              <a:t>volatile</a:t>
            </a:r>
            <a:r>
              <a:rPr lang="zh-CN" altLang="en-US" dirty="0"/>
              <a:t>变量的时候，必须马上到主内存中去取最新值而不是读取本地工作内存的副本</a:t>
            </a:r>
            <a:endParaRPr lang="en-US" altLang="zh-CN" dirty="0"/>
          </a:p>
          <a:p>
            <a:pPr lvl="1"/>
            <a:r>
              <a:rPr lang="zh-CN" altLang="en-US" dirty="0"/>
              <a:t>此规则保证了 “</a:t>
            </a:r>
            <a:r>
              <a:rPr lang="zh-CN" altLang="en-US" b="1" dirty="0">
                <a:solidFill>
                  <a:srgbClr val="C00000"/>
                </a:solidFill>
              </a:rPr>
              <a:t>当线程</a:t>
            </a:r>
            <a:r>
              <a:rPr lang="en-US" altLang="zh-CN" b="1" dirty="0">
                <a:solidFill>
                  <a:srgbClr val="C00000"/>
                </a:solidFill>
              </a:rPr>
              <a:t>A</a:t>
            </a:r>
            <a:r>
              <a:rPr lang="zh-CN" altLang="en-US" b="1" dirty="0">
                <a:solidFill>
                  <a:srgbClr val="C00000"/>
                </a:solidFill>
              </a:rPr>
              <a:t>对变量</a:t>
            </a:r>
            <a:r>
              <a:rPr lang="en-US" altLang="zh-CN" b="1" dirty="0">
                <a:solidFill>
                  <a:srgbClr val="C00000"/>
                </a:solidFill>
              </a:rPr>
              <a:t>X</a:t>
            </a:r>
            <a:r>
              <a:rPr lang="zh-CN" altLang="en-US" b="1" dirty="0">
                <a:solidFill>
                  <a:srgbClr val="C00000"/>
                </a:solidFill>
              </a:rPr>
              <a:t>进行了修改后，在线程</a:t>
            </a:r>
            <a:r>
              <a:rPr lang="en-US" altLang="zh-CN" b="1" dirty="0">
                <a:solidFill>
                  <a:srgbClr val="C00000"/>
                </a:solidFill>
              </a:rPr>
              <a:t>A</a:t>
            </a:r>
            <a:r>
              <a:rPr lang="zh-CN" altLang="en-US" b="1" dirty="0">
                <a:solidFill>
                  <a:srgbClr val="C00000"/>
                </a:solidFill>
              </a:rPr>
              <a:t>后面执行的其他线程能看到变量</a:t>
            </a:r>
            <a:r>
              <a:rPr lang="en-US" altLang="zh-CN" b="1" dirty="0">
                <a:solidFill>
                  <a:srgbClr val="C00000"/>
                </a:solidFill>
              </a:rPr>
              <a:t>X</a:t>
            </a:r>
            <a:r>
              <a:rPr lang="zh-CN" altLang="en-US" b="1" dirty="0">
                <a:solidFill>
                  <a:srgbClr val="C00000"/>
                </a:solidFill>
              </a:rPr>
              <a:t>的变动</a:t>
            </a:r>
            <a:r>
              <a:rPr lang="zh-CN" altLang="en-US" dirty="0"/>
              <a:t>”</a:t>
            </a:r>
          </a:p>
        </p:txBody>
      </p:sp>
    </p:spTree>
    <p:extLst>
      <p:ext uri="{BB962C8B-B14F-4D97-AF65-F5344CB8AC3E}">
        <p14:creationId xmlns:p14="http://schemas.microsoft.com/office/powerpoint/2010/main" val="39644495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：程序、进程、线程的基本概念和关系</a:t>
            </a:r>
          </a:p>
        </p:txBody>
      </p:sp>
      <p:sp>
        <p:nvSpPr>
          <p:cNvPr id="3" name="内容占位符 2"/>
          <p:cNvSpPr>
            <a:spLocks noGrp="1"/>
          </p:cNvSpPr>
          <p:nvPr>
            <p:ph idx="1"/>
          </p:nvPr>
        </p:nvSpPr>
        <p:spPr/>
        <p:txBody>
          <a:bodyPr>
            <a:normAutofit lnSpcReduction="10000"/>
          </a:bodyPr>
          <a:lstStyle/>
          <a:p>
            <a:r>
              <a:rPr lang="zh-CN" altLang="en-US" dirty="0"/>
              <a:t>在了解了操作系统的并发发展趋势之后，我们需要明确几个科学定义：</a:t>
            </a:r>
            <a:endParaRPr lang="en-US" altLang="zh-CN" dirty="0"/>
          </a:p>
          <a:p>
            <a:r>
              <a:rPr lang="zh-CN" altLang="en-US" b="1" dirty="0"/>
              <a:t>程序：</a:t>
            </a:r>
            <a:endParaRPr lang="en-US" altLang="zh-CN" b="1" dirty="0"/>
          </a:p>
          <a:p>
            <a:pPr lvl="1"/>
            <a:r>
              <a:rPr lang="zh-CN" altLang="en-US" dirty="0"/>
              <a:t>是计算机指令的集合</a:t>
            </a:r>
            <a:r>
              <a:rPr lang="en-US" altLang="zh-CN" dirty="0"/>
              <a:t>.</a:t>
            </a:r>
            <a:r>
              <a:rPr lang="zh-CN" altLang="en-US" dirty="0"/>
              <a:t>程序是一组静态的指令集，不占用系统运行资源</a:t>
            </a:r>
            <a:r>
              <a:rPr lang="en-US" altLang="zh-CN" dirty="0"/>
              <a:t>,</a:t>
            </a:r>
            <a:r>
              <a:rPr lang="zh-CN" altLang="en-US" dirty="0"/>
              <a:t>不能被系统调度，也不能作为独立运行的单位</a:t>
            </a:r>
            <a:r>
              <a:rPr lang="en-US" altLang="zh-CN" dirty="0"/>
              <a:t>,</a:t>
            </a:r>
            <a:r>
              <a:rPr lang="zh-CN" altLang="en-US" dirty="0"/>
              <a:t>它以文件的形式存储在磁盘上</a:t>
            </a:r>
          </a:p>
          <a:p>
            <a:r>
              <a:rPr lang="zh-CN" altLang="en-US" b="1" dirty="0"/>
              <a:t>进程：</a:t>
            </a:r>
            <a:endParaRPr lang="en-US" altLang="zh-CN" b="1" dirty="0"/>
          </a:p>
          <a:p>
            <a:pPr lvl="1"/>
            <a:r>
              <a:rPr lang="zh-CN" altLang="en-US" dirty="0"/>
              <a:t>是一个程序在其自身的地址空间中的一次执行活动。比如，打开一个记事本，就是调用了一个进程。进程是资源申请、调度和独立运行的单位，因此，它使用系统中的运行资源；而程序不能申请系统资源，一个程序可以对应多个进程，例如著名的</a:t>
            </a:r>
            <a:r>
              <a:rPr lang="en-US" altLang="zh-CN" dirty="0"/>
              <a:t>QQ</a:t>
            </a:r>
            <a:r>
              <a:rPr lang="zh-CN" altLang="en-US" dirty="0"/>
              <a:t>多开</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13009230"/>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很明显，要想解决线程时间片轮换带来的数据不一致性问题，要求对资源的操作具有</a:t>
            </a:r>
            <a:r>
              <a:rPr lang="zh-CN" altLang="en-US" b="1" dirty="0">
                <a:solidFill>
                  <a:srgbClr val="C00000"/>
                </a:solidFill>
              </a:rPr>
              <a:t>原子性</a:t>
            </a:r>
            <a:r>
              <a:rPr lang="zh-CN" altLang="en-US" dirty="0"/>
              <a:t>，所谓原子性即指该操作无法分割，即便是在多线程环境下，进入该操作后只有完成操作的所有步骤才能被其他线程阻断，因此不会出现外部线程插入操作导致数据失效问题</a:t>
            </a:r>
            <a:endParaRPr lang="en-US" altLang="zh-CN" dirty="0"/>
          </a:p>
          <a:p>
            <a:r>
              <a:rPr lang="zh-CN" altLang="en-US" dirty="0"/>
              <a:t>使用</a:t>
            </a:r>
            <a:r>
              <a:rPr lang="en-US" altLang="zh-CN" dirty="0"/>
              <a:t>volatile</a:t>
            </a:r>
            <a:r>
              <a:rPr lang="zh-CN" altLang="en-US" dirty="0"/>
              <a:t>修饰变量</a:t>
            </a:r>
            <a:r>
              <a:rPr lang="zh-CN" altLang="en-US" b="1" dirty="0">
                <a:solidFill>
                  <a:srgbClr val="C00000"/>
                </a:solidFill>
              </a:rPr>
              <a:t>不能保证对其操作的原子性</a:t>
            </a:r>
          </a:p>
        </p:txBody>
      </p:sp>
    </p:spTree>
    <p:extLst>
      <p:ext uri="{BB962C8B-B14F-4D97-AF65-F5344CB8AC3E}">
        <p14:creationId xmlns:p14="http://schemas.microsoft.com/office/powerpoint/2010/main" val="203161242"/>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在多线程并发执行</a:t>
            </a:r>
            <a:r>
              <a:rPr lang="en-US" altLang="zh-CN" dirty="0" err="1"/>
              <a:t>i</a:t>
            </a:r>
            <a:r>
              <a:rPr lang="en-US" altLang="zh-CN" dirty="0"/>
              <a:t>++</a:t>
            </a:r>
            <a:r>
              <a:rPr lang="zh-CN" altLang="en-US" dirty="0"/>
              <a:t>的操作结果来说，</a:t>
            </a:r>
            <a:r>
              <a:rPr lang="en-US" altLang="zh-CN" dirty="0" err="1"/>
              <a:t>i</a:t>
            </a:r>
            <a:r>
              <a:rPr lang="zh-CN" altLang="en-US" dirty="0"/>
              <a:t>加与不加</a:t>
            </a:r>
            <a:r>
              <a:rPr lang="en-US" altLang="zh-CN" dirty="0"/>
              <a:t>volatile</a:t>
            </a:r>
            <a:r>
              <a:rPr lang="zh-CN" altLang="en-US" dirty="0"/>
              <a:t>都是一样的，只要线程数够，一定会出现不一致</a:t>
            </a:r>
            <a:endParaRPr lang="en-US" altLang="zh-CN" dirty="0"/>
          </a:p>
          <a:p>
            <a:r>
              <a:rPr lang="zh-CN" altLang="en-US" dirty="0"/>
              <a:t>为什么</a:t>
            </a:r>
            <a:r>
              <a:rPr lang="en-US" altLang="zh-CN" dirty="0"/>
              <a:t>volatile</a:t>
            </a:r>
            <a:r>
              <a:rPr lang="zh-CN" altLang="en-US" dirty="0"/>
              <a:t>不能保证原子性？同样以</a:t>
            </a:r>
            <a:r>
              <a:rPr lang="en-US" altLang="zh-CN" dirty="0" err="1"/>
              <a:t>i</a:t>
            </a:r>
            <a:r>
              <a:rPr lang="en-US" altLang="zh-CN" dirty="0"/>
              <a:t>++</a:t>
            </a:r>
            <a:r>
              <a:rPr lang="zh-CN" altLang="en-US" dirty="0"/>
              <a:t>为例，其包括读取、操作、赋值三个操作，下面是两个线程的操作顺序：</a:t>
            </a:r>
            <a:endParaRPr lang="en-US" altLang="zh-CN" dirty="0"/>
          </a:p>
          <a:p>
            <a:endParaRPr lang="en-US" altLang="zh-CN" dirty="0"/>
          </a:p>
          <a:p>
            <a:endParaRPr lang="en-US" altLang="zh-CN" dirty="0"/>
          </a:p>
          <a:p>
            <a:endParaRPr lang="en-US" altLang="zh-CN" dirty="0"/>
          </a:p>
          <a:p>
            <a:endParaRPr lang="zh-CN" altLang="en-US" dirty="0"/>
          </a:p>
        </p:txBody>
      </p:sp>
      <p:sp>
        <p:nvSpPr>
          <p:cNvPr id="5" name="圆角矩形 4"/>
          <p:cNvSpPr/>
          <p:nvPr/>
        </p:nvSpPr>
        <p:spPr>
          <a:xfrm>
            <a:off x="490365" y="3931920"/>
            <a:ext cx="1170795" cy="2151962"/>
          </a:xfrm>
          <a:prstGeom prst="roundRect">
            <a:avLst>
              <a:gd name="adj" fmla="val 10051"/>
            </a:avLst>
          </a:prstGeom>
          <a:solidFill>
            <a:srgbClr val="269999"/>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主内存</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p>
        </p:txBody>
      </p:sp>
      <p:sp>
        <p:nvSpPr>
          <p:cNvPr id="6" name="圆角矩形 5"/>
          <p:cNvSpPr/>
          <p:nvPr/>
        </p:nvSpPr>
        <p:spPr>
          <a:xfrm>
            <a:off x="2880738" y="393192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读取</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8" name="圆角矩形 7"/>
          <p:cNvSpPr/>
          <p:nvPr/>
        </p:nvSpPr>
        <p:spPr>
          <a:xfrm>
            <a:off x="6589632" y="3933002"/>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i+1</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10298526" y="393192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赋值</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880738" y="527010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读取</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13" name="圆角矩形 12"/>
          <p:cNvSpPr/>
          <p:nvPr/>
        </p:nvSpPr>
        <p:spPr>
          <a:xfrm>
            <a:off x="6589632" y="5271182"/>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i+1</a:t>
            </a:r>
            <a:endParaRPr lang="zh-CN" altLang="en-US" sz="2000" dirty="0">
              <a:latin typeface="微软雅黑" panose="020B0503020204020204" pitchFamily="34" charset="-122"/>
              <a:ea typeface="微软雅黑" panose="020B0503020204020204" pitchFamily="34" charset="-122"/>
            </a:endParaRPr>
          </a:p>
        </p:txBody>
      </p:sp>
      <p:sp>
        <p:nvSpPr>
          <p:cNvPr id="14" name="圆角矩形 13"/>
          <p:cNvSpPr/>
          <p:nvPr/>
        </p:nvSpPr>
        <p:spPr>
          <a:xfrm>
            <a:off x="10298526" y="5270100"/>
            <a:ext cx="1755285" cy="603822"/>
          </a:xfrm>
          <a:prstGeom prst="round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赋值</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cxnSp>
        <p:nvCxnSpPr>
          <p:cNvPr id="15" name="直接箭头连接符 14"/>
          <p:cNvCxnSpPr>
            <a:stCxn id="5" idx="3"/>
            <a:endCxn id="6" idx="1"/>
          </p:cNvCxnSpPr>
          <p:nvPr/>
        </p:nvCxnSpPr>
        <p:spPr>
          <a:xfrm flipV="1">
            <a:off x="1661160" y="4233831"/>
            <a:ext cx="1219578" cy="77407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3"/>
            <a:endCxn id="12" idx="1"/>
          </p:cNvCxnSpPr>
          <p:nvPr/>
        </p:nvCxnSpPr>
        <p:spPr>
          <a:xfrm>
            <a:off x="1661160" y="5007901"/>
            <a:ext cx="1219578" cy="564110"/>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3"/>
            <a:endCxn id="8" idx="1"/>
          </p:cNvCxnSpPr>
          <p:nvPr/>
        </p:nvCxnSpPr>
        <p:spPr>
          <a:xfrm>
            <a:off x="4636023" y="423383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3"/>
            <a:endCxn id="13" idx="1"/>
          </p:cNvCxnSpPr>
          <p:nvPr/>
        </p:nvCxnSpPr>
        <p:spPr>
          <a:xfrm>
            <a:off x="4636023" y="557201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8" idx="3"/>
            <a:endCxn id="10" idx="1"/>
          </p:cNvCxnSpPr>
          <p:nvPr/>
        </p:nvCxnSpPr>
        <p:spPr>
          <a:xfrm flipV="1">
            <a:off x="8344917" y="423383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3"/>
            <a:endCxn id="14" idx="1"/>
          </p:cNvCxnSpPr>
          <p:nvPr/>
        </p:nvCxnSpPr>
        <p:spPr>
          <a:xfrm flipV="1">
            <a:off x="8344917" y="5572011"/>
            <a:ext cx="1953609" cy="1082"/>
          </a:xfrm>
          <a:prstGeom prst="straightConnector1">
            <a:avLst/>
          </a:prstGeom>
          <a:ln w="508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3" idx="0"/>
            <a:endCxn id="10" idx="2"/>
          </p:cNvCxnSpPr>
          <p:nvPr/>
        </p:nvCxnSpPr>
        <p:spPr>
          <a:xfrm rot="5400000" flipH="1" flipV="1">
            <a:off x="8954002" y="3049015"/>
            <a:ext cx="735440" cy="3708894"/>
          </a:xfrm>
          <a:prstGeom prst="bentConnector3">
            <a:avLst>
              <a:gd name="adj1" fmla="val 50000"/>
            </a:avLst>
          </a:prstGeom>
          <a:ln w="508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243010" y="3548734"/>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A</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243010" y="5951455"/>
            <a:ext cx="158447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线程</a:t>
            </a: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005002"/>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流程解析：假如说线程</a:t>
            </a:r>
            <a:r>
              <a:rPr lang="en-US" altLang="zh-CN" dirty="0"/>
              <a:t>A</a:t>
            </a:r>
            <a:r>
              <a:rPr lang="zh-CN" altLang="en-US" dirty="0"/>
              <a:t>在做了</a:t>
            </a:r>
            <a:r>
              <a:rPr lang="en-US" altLang="zh-CN" dirty="0"/>
              <a:t>i+1</a:t>
            </a:r>
            <a:r>
              <a:rPr lang="zh-CN" altLang="en-US" dirty="0"/>
              <a:t>，但未赋值的时候，线程</a:t>
            </a:r>
            <a:r>
              <a:rPr lang="en-US" altLang="zh-CN" dirty="0"/>
              <a:t>B</a:t>
            </a:r>
            <a:r>
              <a:rPr lang="zh-CN" altLang="en-US" dirty="0"/>
              <a:t>就开始读取</a:t>
            </a:r>
            <a:r>
              <a:rPr lang="en-US" altLang="zh-CN" dirty="0" err="1"/>
              <a:t>i</a:t>
            </a:r>
            <a:r>
              <a:rPr lang="zh-CN" altLang="en-US" dirty="0"/>
              <a:t>，那么当线程</a:t>
            </a:r>
            <a:r>
              <a:rPr lang="en-US" altLang="zh-CN" dirty="0"/>
              <a:t>A</a:t>
            </a:r>
            <a:r>
              <a:rPr lang="zh-CN" altLang="en-US" dirty="0"/>
              <a:t>赋值</a:t>
            </a:r>
            <a:r>
              <a:rPr lang="en-US" altLang="zh-CN" dirty="0" err="1"/>
              <a:t>i</a:t>
            </a:r>
            <a:r>
              <a:rPr lang="en-US" altLang="zh-CN" dirty="0"/>
              <a:t>=1</a:t>
            </a:r>
            <a:r>
              <a:rPr lang="zh-CN" altLang="en-US" dirty="0"/>
              <a:t>，并回写到主内存，而此时线程</a:t>
            </a:r>
            <a:r>
              <a:rPr lang="en-US" altLang="zh-CN" dirty="0"/>
              <a:t>B</a:t>
            </a:r>
            <a:r>
              <a:rPr lang="zh-CN" altLang="en-US" dirty="0"/>
              <a:t>已经不再需要</a:t>
            </a:r>
            <a:r>
              <a:rPr lang="en-US" altLang="zh-CN" dirty="0" err="1"/>
              <a:t>i</a:t>
            </a:r>
            <a:r>
              <a:rPr lang="zh-CN" altLang="en-US" dirty="0"/>
              <a:t>的值了，而是直接交给处理器去做</a:t>
            </a:r>
            <a:r>
              <a:rPr lang="en-US" altLang="zh-CN" dirty="0"/>
              <a:t>+1</a:t>
            </a:r>
            <a:r>
              <a:rPr lang="zh-CN" altLang="en-US" dirty="0"/>
              <a:t>的操作，于是当线程</a:t>
            </a:r>
            <a:r>
              <a:rPr lang="en-US" altLang="zh-CN" dirty="0"/>
              <a:t>B</a:t>
            </a:r>
            <a:r>
              <a:rPr lang="zh-CN" altLang="en-US" dirty="0"/>
              <a:t>执行完并回写到主内存，</a:t>
            </a:r>
            <a:r>
              <a:rPr lang="en-US" altLang="zh-CN" dirty="0" err="1"/>
              <a:t>i</a:t>
            </a:r>
            <a:r>
              <a:rPr lang="zh-CN" altLang="en-US" dirty="0"/>
              <a:t>的值仍然是</a:t>
            </a:r>
            <a:r>
              <a:rPr lang="en-US" altLang="zh-CN" dirty="0"/>
              <a:t>1</a:t>
            </a:r>
            <a:r>
              <a:rPr lang="zh-CN" altLang="en-US" dirty="0"/>
              <a:t>，而不是预期的</a:t>
            </a:r>
            <a:r>
              <a:rPr lang="en-US" altLang="zh-CN" dirty="0"/>
              <a:t>2</a:t>
            </a:r>
            <a:r>
              <a:rPr lang="zh-CN" altLang="en-US" dirty="0"/>
              <a:t>。也就是说，</a:t>
            </a:r>
            <a:r>
              <a:rPr lang="en-US" altLang="zh-CN" dirty="0"/>
              <a:t>volatile</a:t>
            </a:r>
            <a:r>
              <a:rPr lang="zh-CN" altLang="en-US" dirty="0"/>
              <a:t>缩短了普通变量在不同线程之间执行的时间差，但仍然存有漏洞，依然</a:t>
            </a:r>
            <a:r>
              <a:rPr lang="zh-CN" altLang="en-US" b="1" dirty="0">
                <a:solidFill>
                  <a:srgbClr val="C00000"/>
                </a:solidFill>
              </a:rPr>
              <a:t>不能保证原子性</a:t>
            </a:r>
          </a:p>
        </p:txBody>
      </p:sp>
    </p:spTree>
    <p:extLst>
      <p:ext uri="{BB962C8B-B14F-4D97-AF65-F5344CB8AC3E}">
        <p14:creationId xmlns:p14="http://schemas.microsoft.com/office/powerpoint/2010/main" val="1199608329"/>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zh-CN" altLang="en-US" dirty="0"/>
              <a:t>在现代的</a:t>
            </a:r>
            <a:r>
              <a:rPr lang="en-US" altLang="zh-CN" dirty="0"/>
              <a:t>Java</a:t>
            </a:r>
            <a:r>
              <a:rPr lang="zh-CN" altLang="en-US" dirty="0"/>
              <a:t>虚拟机中，只有在对变量读取频率很高的情况下，虚拟机才不会及时回写主内存，而当频率没有达到虚拟机认为的高频率时，普通变量和</a:t>
            </a:r>
            <a:r>
              <a:rPr lang="en-US" altLang="zh-CN" dirty="0"/>
              <a:t>volatile</a:t>
            </a:r>
            <a:r>
              <a:rPr lang="zh-CN" altLang="en-US" dirty="0"/>
              <a:t>具备同样的处理逻辑</a:t>
            </a:r>
            <a:endParaRPr lang="en-US" altLang="zh-CN" dirty="0"/>
          </a:p>
          <a:p>
            <a:r>
              <a:rPr lang="en-US" altLang="zh-CN" dirty="0"/>
              <a:t>volatile</a:t>
            </a:r>
            <a:r>
              <a:rPr lang="zh-CN" altLang="en-US" dirty="0"/>
              <a:t>的效果在</a:t>
            </a:r>
            <a:r>
              <a:rPr lang="en-US" altLang="zh-CN" dirty="0"/>
              <a:t>jdk1.2</a:t>
            </a:r>
            <a:r>
              <a:rPr lang="zh-CN" altLang="en-US" dirty="0"/>
              <a:t>及之前很容易重现，但随着虚拟机的不断优化，如今的普通变量的可见性已经没有以前那么严重，这也是</a:t>
            </a:r>
            <a:r>
              <a:rPr lang="en-US" altLang="zh-CN" dirty="0"/>
              <a:t>volatile</a:t>
            </a:r>
            <a:r>
              <a:rPr lang="zh-CN" altLang="en-US" dirty="0"/>
              <a:t>如今不太有使用场景的原因</a:t>
            </a:r>
          </a:p>
        </p:txBody>
      </p:sp>
    </p:spTree>
    <p:extLst>
      <p:ext uri="{BB962C8B-B14F-4D97-AF65-F5344CB8AC3E}">
        <p14:creationId xmlns:p14="http://schemas.microsoft.com/office/powerpoint/2010/main" val="3896373863"/>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fontScale="77500" lnSpcReduction="20000"/>
          </a:bodyPr>
          <a:lstStyle/>
          <a:p>
            <a:r>
              <a:rPr lang="zh-CN" altLang="en-US" dirty="0"/>
              <a:t>那么对于原子操作，</a:t>
            </a:r>
            <a:r>
              <a:rPr lang="en-US" altLang="zh-CN" dirty="0"/>
              <a:t>Java</a:t>
            </a:r>
            <a:r>
              <a:rPr lang="zh-CN" altLang="en-US" dirty="0"/>
              <a:t>中有什么特殊的规定呢？</a:t>
            </a:r>
            <a:endParaRPr lang="en-US" altLang="zh-CN" dirty="0"/>
          </a:p>
          <a:p>
            <a:r>
              <a:rPr lang="zh-CN" altLang="en-US" dirty="0"/>
              <a:t>当一个线程在没有特殊保护的情况下读取变量，它可能会得到一个过期值。但是至少它可以看到某个线程在那里设定的一个真实数值，而不是一个凭空而来的值，这样的安全保证被称为是最低限的安全性。最低限的安全性应用于所有的变量，除了一个例外：没有声明为</a:t>
            </a:r>
            <a:r>
              <a:rPr lang="en-US" altLang="zh-CN" dirty="0"/>
              <a:t>volatile</a:t>
            </a:r>
            <a:r>
              <a:rPr lang="zh-CN" altLang="en-US" dirty="0"/>
              <a:t>的</a:t>
            </a:r>
            <a:r>
              <a:rPr lang="en-US" altLang="zh-CN" dirty="0"/>
              <a:t>64</a:t>
            </a:r>
            <a:r>
              <a:rPr lang="zh-CN" altLang="en-US" dirty="0"/>
              <a:t>位数值变量</a:t>
            </a:r>
            <a:r>
              <a:rPr lang="en-US" altLang="zh-CN" dirty="0"/>
              <a:t>(double</a:t>
            </a:r>
            <a:r>
              <a:rPr lang="zh-CN" altLang="en-US" dirty="0"/>
              <a:t>和</a:t>
            </a:r>
            <a:r>
              <a:rPr lang="en-US" altLang="zh-CN" dirty="0"/>
              <a:t>long)</a:t>
            </a:r>
          </a:p>
          <a:p>
            <a:r>
              <a:rPr lang="en-US" altLang="zh-CN" dirty="0"/>
              <a:t>Java</a:t>
            </a:r>
            <a:r>
              <a:rPr lang="zh-CN" altLang="en-US" dirty="0"/>
              <a:t>存储模型要求获取和存储操作都为原子的，但是对于非</a:t>
            </a:r>
            <a:r>
              <a:rPr lang="en-US" altLang="zh-CN" dirty="0"/>
              <a:t>volatile</a:t>
            </a:r>
            <a:r>
              <a:rPr lang="zh-CN" altLang="en-US" dirty="0"/>
              <a:t>的</a:t>
            </a:r>
            <a:r>
              <a:rPr lang="en-US" altLang="zh-CN" dirty="0"/>
              <a:t>long</a:t>
            </a:r>
            <a:r>
              <a:rPr lang="zh-CN" altLang="en-US" dirty="0"/>
              <a:t>和</a:t>
            </a:r>
            <a:r>
              <a:rPr lang="en-US" altLang="zh-CN" dirty="0"/>
              <a:t>double</a:t>
            </a:r>
            <a:r>
              <a:rPr lang="zh-CN" altLang="en-US" dirty="0"/>
              <a:t>变量</a:t>
            </a:r>
            <a:r>
              <a:rPr lang="en-US" altLang="zh-CN" dirty="0"/>
              <a:t>JVM</a:t>
            </a:r>
            <a:r>
              <a:rPr lang="zh-CN" altLang="en-US" dirty="0"/>
              <a:t>允许将位的读或写划分为两个</a:t>
            </a:r>
            <a:r>
              <a:rPr lang="en-US" altLang="zh-CN" dirty="0"/>
              <a:t>32</a:t>
            </a:r>
            <a:r>
              <a:rPr lang="zh-CN" altLang="en-US" dirty="0"/>
              <a:t>位的操作，如果读和写发生在不同的线程，这种情况读取一个非</a:t>
            </a:r>
            <a:r>
              <a:rPr lang="en-US" altLang="zh-CN" dirty="0"/>
              <a:t>volatile</a:t>
            </a:r>
            <a:r>
              <a:rPr lang="zh-CN" altLang="en-US" dirty="0"/>
              <a:t>类型</a:t>
            </a:r>
            <a:r>
              <a:rPr lang="en-US" altLang="zh-CN" dirty="0"/>
              <a:t>long</a:t>
            </a:r>
            <a:r>
              <a:rPr lang="zh-CN" altLang="en-US" dirty="0"/>
              <a:t>就可能会出现得到一个值的高</a:t>
            </a:r>
            <a:r>
              <a:rPr lang="en-US" altLang="zh-CN" dirty="0"/>
              <a:t>32</a:t>
            </a:r>
            <a:r>
              <a:rPr lang="zh-CN" altLang="en-US" dirty="0"/>
              <a:t>位和另一个值的低</a:t>
            </a:r>
            <a:r>
              <a:rPr lang="en-US" altLang="zh-CN" dirty="0"/>
              <a:t>32</a:t>
            </a:r>
            <a:r>
              <a:rPr lang="zh-CN" altLang="en-US" dirty="0"/>
              <a:t>位，因此，即使你并不关心过期数据，但仅仅在多线程程序中使用共享的、可变的</a:t>
            </a:r>
            <a:r>
              <a:rPr lang="en-US" altLang="zh-CN" dirty="0"/>
              <a:t>long</a:t>
            </a:r>
            <a:r>
              <a:rPr lang="zh-CN" altLang="en-US" dirty="0"/>
              <a:t>和</a:t>
            </a:r>
            <a:r>
              <a:rPr lang="en-US" altLang="zh-CN" dirty="0"/>
              <a:t>double</a:t>
            </a:r>
            <a:r>
              <a:rPr lang="zh-CN" altLang="en-US" dirty="0"/>
              <a:t>变量也可能是不安全的。除非将它们声明为</a:t>
            </a:r>
            <a:r>
              <a:rPr lang="en-US" altLang="zh-CN" dirty="0"/>
              <a:t>volatile</a:t>
            </a:r>
            <a:r>
              <a:rPr lang="zh-CN" altLang="en-US" dirty="0"/>
              <a:t>类型，或者用锁保护起来（由此可见，</a:t>
            </a:r>
            <a:r>
              <a:rPr lang="en-US" altLang="zh-CN" b="1" dirty="0">
                <a:solidFill>
                  <a:srgbClr val="C00000"/>
                </a:solidFill>
              </a:rPr>
              <a:t>Java</a:t>
            </a:r>
            <a:r>
              <a:rPr lang="zh-CN" altLang="en-US" b="1" dirty="0">
                <a:solidFill>
                  <a:srgbClr val="C00000"/>
                </a:solidFill>
              </a:rPr>
              <a:t>对</a:t>
            </a:r>
            <a:r>
              <a:rPr lang="en-US" altLang="zh-CN" b="1" dirty="0">
                <a:solidFill>
                  <a:srgbClr val="C00000"/>
                </a:solidFill>
              </a:rPr>
              <a:t>32</a:t>
            </a:r>
            <a:r>
              <a:rPr lang="zh-CN" altLang="en-US" b="1" dirty="0">
                <a:solidFill>
                  <a:srgbClr val="C00000"/>
                </a:solidFill>
              </a:rPr>
              <a:t>位以内数据的</a:t>
            </a:r>
            <a:r>
              <a:rPr lang="en-US" altLang="zh-CN" b="1" dirty="0">
                <a:solidFill>
                  <a:srgbClr val="C00000"/>
                </a:solidFill>
              </a:rPr>
              <a:t>load</a:t>
            </a:r>
            <a:r>
              <a:rPr lang="zh-CN" altLang="en-US" b="1" dirty="0">
                <a:solidFill>
                  <a:srgbClr val="C00000"/>
                </a:solidFill>
              </a:rPr>
              <a:t>和</a:t>
            </a:r>
            <a:r>
              <a:rPr lang="en-US" altLang="zh-CN" b="1" dirty="0">
                <a:solidFill>
                  <a:srgbClr val="C00000"/>
                </a:solidFill>
              </a:rPr>
              <a:t>save</a:t>
            </a:r>
            <a:r>
              <a:rPr lang="zh-CN" altLang="en-US" b="1" dirty="0">
                <a:solidFill>
                  <a:srgbClr val="C00000"/>
                </a:solidFill>
              </a:rPr>
              <a:t>操作都是原子的</a:t>
            </a:r>
            <a:r>
              <a:rPr lang="zh-CN" altLang="en-US" dirty="0"/>
              <a:t>）</a:t>
            </a:r>
          </a:p>
        </p:txBody>
      </p:sp>
    </p:spTree>
    <p:extLst>
      <p:ext uri="{BB962C8B-B14F-4D97-AF65-F5344CB8AC3E}">
        <p14:creationId xmlns:p14="http://schemas.microsoft.com/office/powerpoint/2010/main" val="158719971"/>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zh-CN" altLang="en-US" dirty="0"/>
              <a:t>如果需要将多条代码视作一个整体调度单元，希望这个调度单元在多线程环境中的调度顺序不影响任何结果，我们需要对代码提供比</a:t>
            </a:r>
            <a:r>
              <a:rPr lang="en-US" altLang="zh-CN" dirty="0"/>
              <a:t>volatile</a:t>
            </a:r>
            <a:r>
              <a:rPr lang="zh-CN" altLang="en-US" dirty="0"/>
              <a:t>更严格的保护，除了</a:t>
            </a:r>
            <a:r>
              <a:rPr lang="zh-CN" altLang="en-US" b="1" dirty="0">
                <a:solidFill>
                  <a:srgbClr val="C00000"/>
                </a:solidFill>
              </a:rPr>
              <a:t>保证可见性、防止重排序改变语义</a:t>
            </a:r>
            <a:r>
              <a:rPr lang="zh-CN" altLang="en-US" dirty="0"/>
              <a:t>之外，还要将该代码段进行</a:t>
            </a:r>
            <a:r>
              <a:rPr lang="zh-CN" altLang="en-US" b="1" dirty="0">
                <a:solidFill>
                  <a:srgbClr val="C00000"/>
                </a:solidFill>
              </a:rPr>
              <a:t>原子保护</a:t>
            </a:r>
            <a:r>
              <a:rPr lang="zh-CN" altLang="en-US" dirty="0"/>
              <a:t>，这种保护我们称为</a:t>
            </a:r>
            <a:r>
              <a:rPr lang="zh-CN" altLang="en-US" b="1" dirty="0">
                <a:solidFill>
                  <a:srgbClr val="C00000"/>
                </a:solidFill>
              </a:rPr>
              <a:t>线程同步</a:t>
            </a:r>
            <a:r>
              <a:rPr lang="zh-CN" altLang="en-US" dirty="0"/>
              <a:t>，其主要的作用是</a:t>
            </a:r>
            <a:r>
              <a:rPr lang="zh-CN" altLang="en-US" b="1" dirty="0">
                <a:solidFill>
                  <a:srgbClr val="C00000"/>
                </a:solidFill>
              </a:rPr>
              <a:t>实现线程安全的类</a:t>
            </a:r>
            <a:endParaRPr lang="en-US" altLang="zh-CN" b="1" dirty="0">
              <a:solidFill>
                <a:srgbClr val="C00000"/>
              </a:solidFill>
            </a:endParaRPr>
          </a:p>
          <a:p>
            <a:r>
              <a:rPr lang="en-US" altLang="zh-CN" dirty="0"/>
              <a:t>Java</a:t>
            </a:r>
            <a:r>
              <a:rPr lang="zh-CN" altLang="en-US" dirty="0"/>
              <a:t>中使用</a:t>
            </a:r>
            <a:r>
              <a:rPr lang="en-US" altLang="zh-CN" b="1" dirty="0">
                <a:solidFill>
                  <a:srgbClr val="C00000"/>
                </a:solidFill>
              </a:rPr>
              <a:t>synchronized</a:t>
            </a:r>
            <a:r>
              <a:rPr lang="zh-CN" altLang="en-US" dirty="0"/>
              <a:t>关键字来对操作进行同步处理</a:t>
            </a:r>
          </a:p>
        </p:txBody>
      </p:sp>
    </p:spTree>
    <p:extLst>
      <p:ext uri="{BB962C8B-B14F-4D97-AF65-F5344CB8AC3E}">
        <p14:creationId xmlns:p14="http://schemas.microsoft.com/office/powerpoint/2010/main" val="298675089"/>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lnSpcReduction="10000"/>
          </a:bodyPr>
          <a:lstStyle/>
          <a:p>
            <a:r>
              <a:rPr lang="zh-CN" altLang="en-US" dirty="0"/>
              <a:t>在使用</a:t>
            </a:r>
            <a:r>
              <a:rPr lang="en-US" altLang="zh-CN" dirty="0"/>
              <a:t>synchronized</a:t>
            </a:r>
            <a:r>
              <a:rPr lang="zh-CN" altLang="en-US" dirty="0"/>
              <a:t>关键字之前，需要理解</a:t>
            </a:r>
            <a:r>
              <a:rPr lang="en-US" altLang="zh-CN" dirty="0"/>
              <a:t>JVM</a:t>
            </a:r>
            <a:r>
              <a:rPr lang="zh-CN" altLang="en-US" dirty="0"/>
              <a:t>中的几个规范：</a:t>
            </a:r>
            <a:endParaRPr lang="en-US" altLang="zh-CN" dirty="0"/>
          </a:p>
          <a:p>
            <a:r>
              <a:rPr lang="zh-CN" altLang="en-US" dirty="0"/>
              <a:t> 在</a:t>
            </a:r>
            <a:r>
              <a:rPr lang="en-US" altLang="zh-CN" dirty="0"/>
              <a:t>JVM</a:t>
            </a:r>
            <a:r>
              <a:rPr lang="zh-CN" altLang="en-US" dirty="0"/>
              <a:t>中，每个对象和类在逻辑上都是和一个</a:t>
            </a:r>
            <a:r>
              <a:rPr lang="zh-CN" altLang="en-US" b="1" dirty="0">
                <a:solidFill>
                  <a:srgbClr val="C00000"/>
                </a:solidFill>
              </a:rPr>
              <a:t>监视器</a:t>
            </a:r>
            <a:r>
              <a:rPr lang="zh-CN" altLang="en-US" dirty="0"/>
              <a:t>相关联的，为了实现监视器的排他性监视能力（即保证资源只能同时被一个线程访问），</a:t>
            </a:r>
            <a:r>
              <a:rPr lang="en-US" altLang="zh-CN" dirty="0"/>
              <a:t>JVM</a:t>
            </a:r>
            <a:r>
              <a:rPr lang="zh-CN" altLang="en-US" dirty="0"/>
              <a:t>为每一个对象和类都关联一个</a:t>
            </a:r>
            <a:r>
              <a:rPr lang="zh-CN" altLang="en-US" b="1" dirty="0">
                <a:solidFill>
                  <a:srgbClr val="C00000"/>
                </a:solidFill>
              </a:rPr>
              <a:t>锁</a:t>
            </a:r>
            <a:r>
              <a:rPr lang="zh-CN" altLang="en-US" dirty="0"/>
              <a:t>，锁住了一个对象，就是获得对象相关联的监视器</a:t>
            </a:r>
            <a:endParaRPr lang="en-US" altLang="zh-CN" dirty="0"/>
          </a:p>
          <a:p>
            <a:r>
              <a:rPr lang="zh-CN" altLang="en-US" dirty="0"/>
              <a:t>监视器即类似本节初提出的令牌概念，只有获取了令牌的线程才能操作资源，操作完成后将令牌释放，下一个线程才有重新获取令牌并进行资源操作的机会</a:t>
            </a:r>
          </a:p>
        </p:txBody>
      </p:sp>
    </p:spTree>
    <p:extLst>
      <p:ext uri="{BB962C8B-B14F-4D97-AF65-F5344CB8AC3E}">
        <p14:creationId xmlns:p14="http://schemas.microsoft.com/office/powerpoint/2010/main" val="2385264756"/>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zh-CN" altLang="en-US" sz="2200" dirty="0"/>
              <a:t>监视器就像一座建筑</a:t>
            </a:r>
            <a:r>
              <a:rPr lang="en-US" altLang="zh-CN" sz="2200" dirty="0"/>
              <a:t>,</a:t>
            </a:r>
            <a:r>
              <a:rPr lang="zh-CN" altLang="en-US" sz="2200" dirty="0"/>
              <a:t>它有一个很特别的房间</a:t>
            </a:r>
            <a:r>
              <a:rPr lang="en-US" altLang="zh-CN" sz="2200" dirty="0"/>
              <a:t>,</a:t>
            </a:r>
            <a:r>
              <a:rPr lang="zh-CN" altLang="en-US" sz="2200" dirty="0"/>
              <a:t>房间里有一些数据</a:t>
            </a:r>
            <a:r>
              <a:rPr lang="en-US" altLang="zh-CN" sz="2200" dirty="0"/>
              <a:t>,</a:t>
            </a:r>
            <a:r>
              <a:rPr lang="zh-CN" altLang="en-US" sz="2200" dirty="0"/>
              <a:t>而且在同一时间只能被一个线程占据</a:t>
            </a:r>
            <a:r>
              <a:rPr lang="en-US" altLang="zh-CN" sz="2200" dirty="0"/>
              <a:t>,</a:t>
            </a:r>
            <a:r>
              <a:rPr lang="zh-CN" altLang="en-US" sz="2200" dirty="0"/>
              <a:t>进入这个建筑叫做</a:t>
            </a:r>
            <a:r>
              <a:rPr lang="en-US" altLang="zh-CN" sz="2200" dirty="0"/>
              <a:t>"</a:t>
            </a:r>
            <a:r>
              <a:rPr lang="zh-CN" altLang="en-US" sz="2200" dirty="0"/>
              <a:t>进入监视器</a:t>
            </a:r>
            <a:r>
              <a:rPr lang="en-US" altLang="zh-CN" sz="2200" dirty="0"/>
              <a:t>",</a:t>
            </a:r>
            <a:r>
              <a:rPr lang="zh-CN" altLang="en-US" sz="2200" dirty="0"/>
              <a:t>进入建筑中的那个特别的房间叫做</a:t>
            </a:r>
            <a:r>
              <a:rPr lang="en-US" altLang="zh-CN" sz="2200" dirty="0"/>
              <a:t>"</a:t>
            </a:r>
            <a:r>
              <a:rPr lang="zh-CN" altLang="en-US" sz="2200" dirty="0"/>
              <a:t>获得监视器</a:t>
            </a:r>
            <a:r>
              <a:rPr lang="en-US" altLang="zh-CN" sz="2200" dirty="0"/>
              <a:t>",</a:t>
            </a:r>
            <a:r>
              <a:rPr lang="zh-CN" altLang="en-US" sz="2200" dirty="0"/>
              <a:t>占据房间叫做</a:t>
            </a:r>
            <a:r>
              <a:rPr lang="en-US" altLang="zh-CN" sz="2200" dirty="0"/>
              <a:t>"</a:t>
            </a:r>
            <a:r>
              <a:rPr lang="zh-CN" altLang="en-US" sz="2200" dirty="0"/>
              <a:t>持有监视器</a:t>
            </a:r>
            <a:r>
              <a:rPr lang="en-US" altLang="zh-CN" sz="2200" dirty="0"/>
              <a:t>",</a:t>
            </a:r>
            <a:r>
              <a:rPr lang="zh-CN" altLang="en-US" sz="2200" dirty="0"/>
              <a:t>离开房间叫做</a:t>
            </a:r>
            <a:r>
              <a:rPr lang="en-US" altLang="zh-CN" sz="2200" dirty="0"/>
              <a:t>"</a:t>
            </a:r>
            <a:r>
              <a:rPr lang="zh-CN" altLang="en-US" sz="2200" dirty="0"/>
              <a:t>释放监视器</a:t>
            </a:r>
            <a:r>
              <a:rPr lang="en-US" altLang="zh-CN" sz="2200" dirty="0"/>
              <a:t>",</a:t>
            </a:r>
            <a:r>
              <a:rPr lang="zh-CN" altLang="en-US" sz="2200" dirty="0"/>
              <a:t>离开建筑叫做</a:t>
            </a:r>
            <a:r>
              <a:rPr lang="en-US" altLang="zh-CN" sz="2200" dirty="0"/>
              <a:t>"</a:t>
            </a:r>
            <a:r>
              <a:rPr lang="zh-CN" altLang="en-US" sz="2200" dirty="0"/>
              <a:t>退出监视器</a:t>
            </a:r>
            <a:r>
              <a:rPr lang="en-US" altLang="zh-CN" sz="2200" dirty="0"/>
              <a:t>"</a:t>
            </a:r>
          </a:p>
          <a:p>
            <a:r>
              <a:rPr lang="zh-CN" altLang="en-US" sz="2200" dirty="0"/>
              <a:t>而一个锁就像一种任何时候只允许一个线程拥有的特权</a:t>
            </a:r>
            <a:endParaRPr lang="en-US" altLang="zh-CN" sz="2200" dirty="0"/>
          </a:p>
          <a:p>
            <a:r>
              <a:rPr lang="zh-CN" altLang="en-US" sz="2200" dirty="0"/>
              <a:t>一个线程可以允许多次对同一对象上锁，对于每一个对象来说</a:t>
            </a:r>
            <a:r>
              <a:rPr lang="en-US" altLang="zh-CN" sz="2200" dirty="0"/>
              <a:t>,Java</a:t>
            </a:r>
            <a:r>
              <a:rPr lang="zh-CN" altLang="en-US" sz="2200" dirty="0"/>
              <a:t>虚拟机维护一个计数器</a:t>
            </a:r>
            <a:r>
              <a:rPr lang="en-US" altLang="zh-CN" sz="2200" dirty="0"/>
              <a:t>,</a:t>
            </a:r>
            <a:r>
              <a:rPr lang="zh-CN" altLang="en-US" sz="2200" dirty="0"/>
              <a:t>记录对象被加了多少次锁</a:t>
            </a:r>
            <a:r>
              <a:rPr lang="en-US" altLang="zh-CN" sz="2200" dirty="0"/>
              <a:t>,</a:t>
            </a:r>
            <a:r>
              <a:rPr lang="zh-CN" altLang="en-US" sz="2200" dirty="0"/>
              <a:t>没被锁的对象的计数器是</a:t>
            </a:r>
            <a:r>
              <a:rPr lang="en-US" altLang="zh-CN" sz="2200" dirty="0"/>
              <a:t>0,</a:t>
            </a:r>
            <a:r>
              <a:rPr lang="zh-CN" altLang="en-US" sz="2200" dirty="0"/>
              <a:t>线程每加锁一次</a:t>
            </a:r>
            <a:r>
              <a:rPr lang="en-US" altLang="zh-CN" sz="2200" dirty="0"/>
              <a:t>,</a:t>
            </a:r>
            <a:r>
              <a:rPr lang="zh-CN" altLang="en-US" sz="2200" dirty="0"/>
              <a:t>计数器就加</a:t>
            </a:r>
            <a:r>
              <a:rPr lang="en-US" altLang="zh-CN" sz="2200" dirty="0"/>
              <a:t>1,</a:t>
            </a:r>
            <a:r>
              <a:rPr lang="zh-CN" altLang="en-US" sz="2200" dirty="0"/>
              <a:t>每释放一次</a:t>
            </a:r>
            <a:r>
              <a:rPr lang="en-US" altLang="zh-CN" sz="2200" dirty="0"/>
              <a:t>,</a:t>
            </a:r>
            <a:r>
              <a:rPr lang="zh-CN" altLang="en-US" sz="2200" dirty="0"/>
              <a:t>计数器就减</a:t>
            </a:r>
            <a:r>
              <a:rPr lang="en-US" altLang="zh-CN" sz="2200" dirty="0"/>
              <a:t>1.</a:t>
            </a:r>
            <a:r>
              <a:rPr lang="zh-CN" altLang="en-US" sz="2200" dirty="0"/>
              <a:t>当计数器跳到</a:t>
            </a:r>
            <a:r>
              <a:rPr lang="en-US" altLang="zh-CN" sz="2200" dirty="0"/>
              <a:t>0</a:t>
            </a:r>
            <a:r>
              <a:rPr lang="zh-CN" altLang="en-US" sz="2200" dirty="0"/>
              <a:t>的时候</a:t>
            </a:r>
            <a:r>
              <a:rPr lang="en-US" altLang="zh-CN" sz="2200" dirty="0"/>
              <a:t>,</a:t>
            </a:r>
            <a:r>
              <a:rPr lang="zh-CN" altLang="en-US" sz="2200" dirty="0"/>
              <a:t>锁就被完全释放了</a:t>
            </a:r>
            <a:endParaRPr lang="en-US" altLang="zh-CN" sz="2200" dirty="0"/>
          </a:p>
          <a:p>
            <a:r>
              <a:rPr lang="en-US" altLang="zh-CN" sz="2200" dirty="0"/>
              <a:t>java</a:t>
            </a:r>
            <a:r>
              <a:rPr lang="zh-CN" altLang="en-US" sz="2200" dirty="0"/>
              <a:t>虚拟机中的一个线程在它到达监视区域开始处的时候请求一个锁，</a:t>
            </a:r>
            <a:r>
              <a:rPr lang="en-US" altLang="zh-CN" sz="2200" dirty="0"/>
              <a:t>JAVA</a:t>
            </a:r>
            <a:r>
              <a:rPr lang="zh-CN" altLang="en-US" sz="2200" dirty="0"/>
              <a:t>程序中每一个监视区域都和一个对象引用相关联</a:t>
            </a:r>
          </a:p>
        </p:txBody>
      </p:sp>
    </p:spTree>
    <p:extLst>
      <p:ext uri="{BB962C8B-B14F-4D97-AF65-F5344CB8AC3E}">
        <p14:creationId xmlns:p14="http://schemas.microsoft.com/office/powerpoint/2010/main" val="1351214628"/>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normAutofit/>
          </a:bodyPr>
          <a:lstStyle/>
          <a:p>
            <a:r>
              <a:rPr lang="en-US" altLang="zh-CN" dirty="0"/>
              <a:t>Java</a:t>
            </a:r>
            <a:r>
              <a:rPr lang="zh-CN" altLang="en-US" dirty="0"/>
              <a:t>中</a:t>
            </a:r>
            <a:r>
              <a:rPr lang="en-US" altLang="zh-CN" dirty="0"/>
              <a:t>synchronized</a:t>
            </a:r>
            <a:r>
              <a:rPr lang="zh-CN" altLang="en-US" dirty="0"/>
              <a:t>关键字获得对象锁，实现线程同步</a:t>
            </a:r>
            <a:endParaRPr lang="en-US" altLang="zh-CN" dirty="0"/>
          </a:p>
          <a:p>
            <a:r>
              <a:rPr lang="en-US" altLang="zh-CN" dirty="0"/>
              <a:t>synchronized</a:t>
            </a:r>
            <a:r>
              <a:rPr lang="zh-CN" altLang="en-US" dirty="0"/>
              <a:t>会降低程序的性能</a:t>
            </a:r>
            <a:endParaRPr lang="en-US" altLang="zh-CN" dirty="0"/>
          </a:p>
          <a:p>
            <a:r>
              <a:rPr lang="zh-CN" altLang="en-US" dirty="0"/>
              <a:t>实现同步有两种方法：</a:t>
            </a:r>
            <a:endParaRPr lang="en-US" altLang="zh-CN" dirty="0"/>
          </a:p>
          <a:p>
            <a:pPr lvl="1"/>
            <a:r>
              <a:rPr lang="zh-CN" altLang="en-US" dirty="0"/>
              <a:t>同步方法</a:t>
            </a:r>
            <a:endParaRPr lang="en-US" altLang="zh-CN" dirty="0"/>
          </a:p>
          <a:p>
            <a:pPr lvl="1"/>
            <a:r>
              <a:rPr lang="zh-CN" altLang="en-US" dirty="0"/>
              <a:t>同步代码块</a:t>
            </a:r>
            <a:br>
              <a:rPr lang="zh-CN" altLang="en-US" dirty="0"/>
            </a:br>
            <a:br>
              <a:rPr lang="en-US" altLang="zh-CN" dirty="0"/>
            </a:br>
            <a:endParaRPr lang="zh-CN" altLang="en-US" dirty="0"/>
          </a:p>
        </p:txBody>
      </p:sp>
    </p:spTree>
    <p:extLst>
      <p:ext uri="{BB962C8B-B14F-4D97-AF65-F5344CB8AC3E}">
        <p14:creationId xmlns:p14="http://schemas.microsoft.com/office/powerpoint/2010/main" val="331044999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synchronized</a:t>
            </a:r>
            <a:r>
              <a:rPr lang="zh-CN" altLang="en-US" dirty="0"/>
              <a:t>关键字的使用</a:t>
            </a:r>
          </a:p>
        </p:txBody>
      </p:sp>
      <p:sp>
        <p:nvSpPr>
          <p:cNvPr id="3" name="内容占位符 2"/>
          <p:cNvSpPr>
            <a:spLocks noGrp="1"/>
          </p:cNvSpPr>
          <p:nvPr>
            <p:ph idx="1"/>
          </p:nvPr>
        </p:nvSpPr>
        <p:spPr/>
        <p:txBody>
          <a:bodyPr/>
          <a:lstStyle/>
          <a:p>
            <a:r>
              <a:rPr lang="en-US" altLang="zh-CN" dirty="0"/>
              <a:t>synchronized</a:t>
            </a:r>
            <a:r>
              <a:rPr lang="zh-CN" altLang="en-US" dirty="0"/>
              <a:t>同步方法：</a:t>
            </a:r>
          </a:p>
        </p:txBody>
      </p:sp>
      <p:pic>
        <p:nvPicPr>
          <p:cNvPr id="6" name="图片 5"/>
          <p:cNvPicPr>
            <a:picLocks noChangeAspect="1"/>
          </p:cNvPicPr>
          <p:nvPr/>
        </p:nvPicPr>
        <p:blipFill>
          <a:blip r:embed="rId2"/>
          <a:stretch>
            <a:fillRect/>
          </a:stretch>
        </p:blipFill>
        <p:spPr>
          <a:xfrm>
            <a:off x="186570" y="1659747"/>
            <a:ext cx="6145504" cy="4688237"/>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rotWithShape="1">
          <a:blip r:embed="rId4"/>
          <a:srcRect r="5856"/>
          <a:stretch/>
        </p:blipFill>
        <p:spPr>
          <a:xfrm>
            <a:off x="6332074" y="776947"/>
            <a:ext cx="5307734" cy="3226918"/>
          </a:xfrm>
          <a:prstGeom prst="rect">
            <a:avLst/>
          </a:prstGeom>
          <a:blipFill>
            <a:blip r:embed="rId3"/>
            <a:stretch>
              <a:fillRect/>
            </a:stretch>
          </a:blipFill>
          <a:ln w="101600">
            <a:solidFill>
              <a:srgbClr val="339933">
                <a:alpha val="96000"/>
              </a:srgbClr>
            </a:solidFill>
          </a:ln>
        </p:spPr>
      </p:pic>
      <p:pic>
        <p:nvPicPr>
          <p:cNvPr id="8" name="图片 7"/>
          <p:cNvPicPr>
            <a:picLocks noChangeAspect="1"/>
          </p:cNvPicPr>
          <p:nvPr/>
        </p:nvPicPr>
        <p:blipFill>
          <a:blip r:embed="rId5"/>
          <a:stretch>
            <a:fillRect/>
          </a:stretch>
        </p:blipFill>
        <p:spPr>
          <a:xfrm>
            <a:off x="8711420" y="3721778"/>
            <a:ext cx="2291091" cy="2626206"/>
          </a:xfrm>
          <a:prstGeom prst="rect">
            <a:avLst/>
          </a:prstGeom>
          <a:blipFill>
            <a:blip r:embed="rId3"/>
            <a:stretch>
              <a:fillRect/>
            </a:stretch>
          </a:blipFill>
          <a:ln w="101600">
            <a:solidFill>
              <a:srgbClr val="339933">
                <a:alpha val="96000"/>
              </a:srgbClr>
            </a:solidFill>
          </a:ln>
        </p:spPr>
      </p:pic>
      <p:sp>
        <p:nvSpPr>
          <p:cNvPr id="9" name="圆角矩形 8"/>
          <p:cNvSpPr/>
          <p:nvPr/>
        </p:nvSpPr>
        <p:spPr>
          <a:xfrm>
            <a:off x="492396" y="1850200"/>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5400000">
            <a:off x="9767910" y="31384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444373" y="3654466"/>
            <a:ext cx="131950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3" name="圆角矩形 12"/>
          <p:cNvSpPr/>
          <p:nvPr/>
        </p:nvSpPr>
        <p:spPr>
          <a:xfrm>
            <a:off x="492396" y="4141118"/>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509898" y="737938"/>
            <a:ext cx="3106209" cy="24407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flipH="1">
            <a:off x="5232881" y="982010"/>
            <a:ext cx="1788642" cy="279004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椭圆 15"/>
          <p:cNvSpPr/>
          <p:nvPr/>
        </p:nvSpPr>
        <p:spPr>
          <a:xfrm>
            <a:off x="5063045" y="3535086"/>
            <a:ext cx="393094" cy="393094"/>
          </a:xfrm>
          <a:prstGeom prst="ellipse">
            <a:avLst/>
          </a:prstGeom>
          <a:solidFill>
            <a:srgbClr val="AE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Line 20"/>
          <p:cNvSpPr>
            <a:spLocks noChangeShapeType="1"/>
          </p:cNvSpPr>
          <p:nvPr/>
        </p:nvSpPr>
        <p:spPr bwMode="auto">
          <a:xfrm>
            <a:off x="3598605" y="1988210"/>
            <a:ext cx="1654861" cy="170050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Line 20"/>
          <p:cNvSpPr>
            <a:spLocks noChangeShapeType="1"/>
          </p:cNvSpPr>
          <p:nvPr/>
        </p:nvSpPr>
        <p:spPr bwMode="auto">
          <a:xfrm flipV="1">
            <a:off x="3598606" y="3772056"/>
            <a:ext cx="1634276" cy="45240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4818842" y="4449794"/>
            <a:ext cx="2623350" cy="2308324"/>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同一个类中的</a:t>
            </a:r>
            <a:r>
              <a:rPr lang="en-US" altLang="zh-CN" b="1" dirty="0">
                <a:solidFill>
                  <a:srgbClr val="C00000"/>
                </a:solidFill>
                <a:latin typeface="微软雅黑" panose="020B0503020204020204" pitchFamily="34" charset="-122"/>
                <a:ea typeface="微软雅黑" panose="020B0503020204020204" pitchFamily="34" charset="-122"/>
              </a:rPr>
              <a:t>synchronized</a:t>
            </a:r>
            <a:r>
              <a:rPr lang="zh-CN" altLang="en-US" b="1" dirty="0">
                <a:solidFill>
                  <a:srgbClr val="C00000"/>
                </a:solidFill>
                <a:latin typeface="微软雅黑" panose="020B0503020204020204" pitchFamily="34" charset="-122"/>
                <a:ea typeface="微软雅黑" panose="020B0503020204020204" pitchFamily="34" charset="-122"/>
              </a:rPr>
              <a:t>方法使用同一个对象的监视器（</a:t>
            </a:r>
            <a:r>
              <a:rPr lang="en-US" altLang="zh-CN" b="1" dirty="0">
                <a:solidFill>
                  <a:srgbClr val="C00000"/>
                </a:solidFill>
                <a:latin typeface="微软雅黑" panose="020B0503020204020204" pitchFamily="34" charset="-122"/>
                <a:ea typeface="微软雅黑" panose="020B0503020204020204" pitchFamily="34" charset="-122"/>
              </a:rPr>
              <a:t>this</a:t>
            </a:r>
            <a:r>
              <a:rPr lang="zh-CN" altLang="en-US" b="1" dirty="0">
                <a:solidFill>
                  <a:srgbClr val="C00000"/>
                </a:solidFill>
                <a:latin typeface="微软雅黑" panose="020B0503020204020204" pitchFamily="34" charset="-122"/>
                <a:ea typeface="微软雅黑" panose="020B0503020204020204" pitchFamily="34" charset="-122"/>
              </a:rPr>
              <a:t>），因此当一个线程获取监视器锁定对象后，其他线程即便访问的是其他的同步方法，也需要排队等候锁</a:t>
            </a:r>
          </a:p>
        </p:txBody>
      </p:sp>
      <p:sp>
        <p:nvSpPr>
          <p:cNvPr id="20" name="圆角矩形 19"/>
          <p:cNvSpPr/>
          <p:nvPr/>
        </p:nvSpPr>
        <p:spPr>
          <a:xfrm>
            <a:off x="8711421" y="3853797"/>
            <a:ext cx="2271976" cy="2491398"/>
          </a:xfrm>
          <a:prstGeom prst="roundRect">
            <a:avLst>
              <a:gd name="adj" fmla="val 693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20"/>
          <p:cNvSpPr>
            <a:spLocks noChangeShapeType="1"/>
          </p:cNvSpPr>
          <p:nvPr/>
        </p:nvSpPr>
        <p:spPr bwMode="auto">
          <a:xfrm>
            <a:off x="5456139" y="3821097"/>
            <a:ext cx="3147768" cy="74529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265708981"/>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22039</TotalTime>
  <Words>14871</Words>
  <Application>Microsoft Office PowerPoint</Application>
  <PresentationFormat>宽屏</PresentationFormat>
  <Paragraphs>843</Paragraphs>
  <Slides>144</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144</vt:i4>
      </vt:variant>
    </vt:vector>
  </HeadingPairs>
  <TitlesOfParts>
    <vt:vector size="151" baseType="lpstr">
      <vt:lpstr>等线</vt:lpstr>
      <vt:lpstr>微软雅黑</vt:lpstr>
      <vt:lpstr>华文行楷</vt:lpstr>
      <vt:lpstr>微软雅黑 Light</vt:lpstr>
      <vt:lpstr>Arial</vt:lpstr>
      <vt:lpstr>Calibri</vt:lpstr>
      <vt:lpstr>Office 主题</vt:lpstr>
      <vt:lpstr>多线程</vt:lpstr>
      <vt:lpstr>本章内容：共7小节，32个知识点</vt:lpstr>
      <vt:lpstr>本章目标</vt:lpstr>
      <vt:lpstr>第1节【基本概念】</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知识点1：程序、进程、线程的基本概念和关系</vt:lpstr>
      <vt:lpstr>知识点2：为什么要进行多线程编程</vt:lpstr>
      <vt:lpstr>知识点2：为什么要进行多线程编程</vt:lpstr>
      <vt:lpstr>思考？</vt:lpstr>
      <vt:lpstr>知识点2：为什么要进行多线程编程</vt:lpstr>
      <vt:lpstr>知识点3：Java在多线程应用中的优势</vt:lpstr>
      <vt:lpstr>知识点3：Java在多线程应用中的优势</vt:lpstr>
      <vt:lpstr>知识点3：Java在多线程应用中的优势</vt:lpstr>
      <vt:lpstr>知识点3：Java在多线程应用中的优势</vt:lpstr>
      <vt:lpstr>知识点3：Java在多线程应用中的优势</vt:lpstr>
      <vt:lpstr>知识点4：Java线程的生命周期</vt:lpstr>
      <vt:lpstr>知识点4：Java线程的生命周期</vt:lpstr>
      <vt:lpstr>本节总结提问【基本概念】</vt:lpstr>
      <vt:lpstr>本节总结【基本概念】</vt:lpstr>
      <vt:lpstr>第2节【创建与调度】</vt:lpstr>
      <vt:lpstr>知识点1：Thread类</vt:lpstr>
      <vt:lpstr>知识点1：Thread类</vt:lpstr>
      <vt:lpstr>知识点1：Thread类</vt:lpstr>
      <vt:lpstr>知识点1：Thread类</vt:lpstr>
      <vt:lpstr>知识点2： Runnable接口</vt:lpstr>
      <vt:lpstr>知识点2： Runnable接口</vt:lpstr>
      <vt:lpstr>知识点2： Runnable接口</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知识点3：线程启动和停止</vt:lpstr>
      <vt:lpstr>知识点4：线程不同状态之间的转换</vt:lpstr>
      <vt:lpstr>知识点5：守护线程</vt:lpstr>
      <vt:lpstr>知识点5：守护线程</vt:lpstr>
      <vt:lpstr>知识点5：守护线程</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知识点6： 线程类重要方法的作用</vt:lpstr>
      <vt:lpstr>本节总结提问【线程创建与调度】</vt:lpstr>
      <vt:lpstr>本节总结【基本概念】</vt:lpstr>
      <vt:lpstr>第3节【线程同步】</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知识点1：不同步会发生的问题</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知识点2：synchronized关键字的使用</vt:lpstr>
      <vt:lpstr>知识点3：线程死锁</vt:lpstr>
      <vt:lpstr>知识点3：线程死锁</vt:lpstr>
      <vt:lpstr>知识点3：线程死锁</vt:lpstr>
      <vt:lpstr>知识点3：线程死锁</vt:lpstr>
      <vt:lpstr>知识点3：线程死锁</vt:lpstr>
      <vt:lpstr>知识点3：线程死锁</vt:lpstr>
      <vt:lpstr>本节总结提问【线程同步】</vt:lpstr>
      <vt:lpstr>本节总结【基本概念】</vt:lpstr>
      <vt:lpstr>第4节【线程通讯】</vt:lpstr>
      <vt:lpstr>知识点1：为什么要通讯</vt:lpstr>
      <vt:lpstr>知识点1：为什么要通讯</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知识点2： wait/notify/notifyAll方法的使用</vt:lpstr>
      <vt:lpstr>知识点3：管道流通讯</vt:lpstr>
      <vt:lpstr>知识点3：管道流通讯</vt:lpstr>
      <vt:lpstr>本节总结提问【线程通讯】</vt:lpstr>
      <vt:lpstr>本节总结【线程通讯】</vt:lpstr>
      <vt:lpstr>第5节【任务调度】</vt:lpstr>
      <vt:lpstr>知识点1：定时任务</vt:lpstr>
      <vt:lpstr>知识点1：定时任务</vt:lpstr>
      <vt:lpstr>知识点1：定时任务</vt:lpstr>
      <vt:lpstr>知识点2：重复任务</vt:lpstr>
      <vt:lpstr>知识点3：Timer</vt:lpstr>
      <vt:lpstr>知识点3：Timer</vt:lpstr>
      <vt:lpstr>知识点4：TimerTask</vt:lpstr>
      <vt:lpstr>知识点4：TimerTask</vt:lpstr>
      <vt:lpstr>知识点4：TimerTask</vt:lpstr>
      <vt:lpstr>知识点4：TimerTask</vt:lpstr>
      <vt:lpstr>知识点4：TimerTask</vt:lpstr>
      <vt:lpstr>知识点5：Quartz任务调度</vt:lpstr>
      <vt:lpstr>知识点5：Quartz任务调度</vt:lpstr>
      <vt:lpstr>知识点5：Quartz任务调度</vt:lpstr>
      <vt:lpstr>知识点5：Quartz任务调度</vt:lpstr>
      <vt:lpstr>本节总结提问【任务调度】</vt:lpstr>
      <vt:lpstr>本节总结【任务调度】</vt:lpstr>
      <vt:lpstr>本章作业</vt:lpstr>
      <vt:lpstr>PowerPoint 演示文稿</vt:lpstr>
    </vt:vector>
  </TitlesOfParts>
  <Company>Baidu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燦林</cp:lastModifiedBy>
  <cp:revision>1921</cp:revision>
  <dcterms:created xsi:type="dcterms:W3CDTF">2014-03-19T14:07:00Z</dcterms:created>
  <dcterms:modified xsi:type="dcterms:W3CDTF">2023-02-06T12:39:36Z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